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7"/>
  </p:notesMasterIdLst>
  <p:sldIdLst>
    <p:sldId id="256" r:id="rId2"/>
    <p:sldId id="257" r:id="rId3"/>
    <p:sldId id="271" r:id="rId4"/>
    <p:sldId id="258" r:id="rId5"/>
    <p:sldId id="334" r:id="rId6"/>
    <p:sldId id="259" r:id="rId7"/>
    <p:sldId id="326" r:id="rId8"/>
    <p:sldId id="261" r:id="rId9"/>
    <p:sldId id="272" r:id="rId10"/>
    <p:sldId id="262" r:id="rId11"/>
    <p:sldId id="292" r:id="rId12"/>
    <p:sldId id="293" r:id="rId13"/>
    <p:sldId id="263" r:id="rId14"/>
    <p:sldId id="273" r:id="rId15"/>
    <p:sldId id="274" r:id="rId16"/>
    <p:sldId id="294" r:id="rId17"/>
    <p:sldId id="295" r:id="rId18"/>
    <p:sldId id="296" r:id="rId19"/>
    <p:sldId id="260" r:id="rId20"/>
    <p:sldId id="329" r:id="rId21"/>
    <p:sldId id="330" r:id="rId22"/>
    <p:sldId id="328" r:id="rId23"/>
    <p:sldId id="331" r:id="rId24"/>
    <p:sldId id="321" r:id="rId25"/>
    <p:sldId id="320" r:id="rId26"/>
    <p:sldId id="335" r:id="rId27"/>
    <p:sldId id="297" r:id="rId28"/>
    <p:sldId id="340" r:id="rId29"/>
    <p:sldId id="298" r:id="rId30"/>
    <p:sldId id="299" r:id="rId31"/>
    <p:sldId id="300" r:id="rId32"/>
    <p:sldId id="275" r:id="rId33"/>
    <p:sldId id="301" r:id="rId34"/>
    <p:sldId id="302" r:id="rId35"/>
    <p:sldId id="278" r:id="rId36"/>
    <p:sldId id="277" r:id="rId37"/>
    <p:sldId id="276" r:id="rId38"/>
    <p:sldId id="279" r:id="rId39"/>
    <p:sldId id="303" r:id="rId40"/>
    <p:sldId id="339" r:id="rId41"/>
    <p:sldId id="267" r:id="rId42"/>
    <p:sldId id="280" r:id="rId43"/>
    <p:sldId id="285" r:id="rId44"/>
    <p:sldId id="310" r:id="rId45"/>
    <p:sldId id="311" r:id="rId46"/>
    <p:sldId id="264" r:id="rId47"/>
    <p:sldId id="322" r:id="rId48"/>
    <p:sldId id="312" r:id="rId49"/>
    <p:sldId id="283" r:id="rId50"/>
    <p:sldId id="324" r:id="rId51"/>
    <p:sldId id="304" r:id="rId52"/>
    <p:sldId id="313" r:id="rId53"/>
    <p:sldId id="314" r:id="rId54"/>
    <p:sldId id="325" r:id="rId55"/>
    <p:sldId id="327" r:id="rId56"/>
    <p:sldId id="319" r:id="rId57"/>
    <p:sldId id="265" r:id="rId58"/>
    <p:sldId id="315" r:id="rId59"/>
    <p:sldId id="323" r:id="rId60"/>
    <p:sldId id="268" r:id="rId61"/>
    <p:sldId id="266" r:id="rId62"/>
    <p:sldId id="316" r:id="rId63"/>
    <p:sldId id="317" r:id="rId64"/>
    <p:sldId id="332" r:id="rId65"/>
    <p:sldId id="288" r:id="rId66"/>
    <p:sldId id="336" r:id="rId67"/>
    <p:sldId id="318" r:id="rId68"/>
    <p:sldId id="269" r:id="rId69"/>
    <p:sldId id="305" r:id="rId70"/>
    <p:sldId id="306" r:id="rId71"/>
    <p:sldId id="307" r:id="rId72"/>
    <p:sldId id="309" r:id="rId73"/>
    <p:sldId id="270" r:id="rId74"/>
    <p:sldId id="337" r:id="rId75"/>
    <p:sldId id="289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3372F67-AC03-954D-BA62-CF8927B30FE6}">
          <p14:sldIdLst>
            <p14:sldId id="256"/>
            <p14:sldId id="257"/>
            <p14:sldId id="271"/>
            <p14:sldId id="258"/>
            <p14:sldId id="334"/>
            <p14:sldId id="259"/>
            <p14:sldId id="326"/>
          </p14:sldIdLst>
        </p14:section>
        <p14:section name="Talking Vehicles" id="{F9046B5A-304D-A04E-B8CD-865CAB8D3136}">
          <p14:sldIdLst>
            <p14:sldId id="261"/>
            <p14:sldId id="272"/>
            <p14:sldId id="262"/>
            <p14:sldId id="292"/>
            <p14:sldId id="293"/>
            <p14:sldId id="263"/>
            <p14:sldId id="273"/>
            <p14:sldId id="274"/>
            <p14:sldId id="294"/>
            <p14:sldId id="295"/>
            <p14:sldId id="296"/>
            <p14:sldId id="260"/>
            <p14:sldId id="329"/>
            <p14:sldId id="330"/>
            <p14:sldId id="328"/>
            <p14:sldId id="331"/>
            <p14:sldId id="321"/>
            <p14:sldId id="320"/>
            <p14:sldId id="335"/>
            <p14:sldId id="297"/>
            <p14:sldId id="340"/>
            <p14:sldId id="298"/>
            <p14:sldId id="299"/>
            <p14:sldId id="300"/>
            <p14:sldId id="275"/>
            <p14:sldId id="301"/>
            <p14:sldId id="302"/>
            <p14:sldId id="278"/>
            <p14:sldId id="277"/>
            <p14:sldId id="276"/>
            <p14:sldId id="279"/>
            <p14:sldId id="303"/>
            <p14:sldId id="339"/>
            <p14:sldId id="267"/>
            <p14:sldId id="280"/>
            <p14:sldId id="285"/>
          </p14:sldIdLst>
        </p14:section>
        <p14:section name="Ad Hoc Teamwork" id="{0D02D577-5772-9A4C-8055-51663309A566}">
          <p14:sldIdLst>
            <p14:sldId id="310"/>
            <p14:sldId id="311"/>
            <p14:sldId id="264"/>
            <p14:sldId id="322"/>
            <p14:sldId id="312"/>
            <p14:sldId id="283"/>
            <p14:sldId id="324"/>
            <p14:sldId id="304"/>
            <p14:sldId id="313"/>
            <p14:sldId id="314"/>
            <p14:sldId id="325"/>
            <p14:sldId id="327"/>
            <p14:sldId id="319"/>
            <p14:sldId id="265"/>
            <p14:sldId id="315"/>
            <p14:sldId id="323"/>
            <p14:sldId id="268"/>
            <p14:sldId id="266"/>
            <p14:sldId id="316"/>
            <p14:sldId id="317"/>
            <p14:sldId id="332"/>
            <p14:sldId id="288"/>
            <p14:sldId id="336"/>
            <p14:sldId id="318"/>
          </p14:sldIdLst>
        </p14:section>
        <p14:section name="Acknowledgement" id="{EAA83E08-A240-464E-B6C8-CBDC154D5DA5}">
          <p14:sldIdLst>
            <p14:sldId id="269"/>
            <p14:sldId id="305"/>
            <p14:sldId id="306"/>
            <p14:sldId id="307"/>
            <p14:sldId id="309"/>
            <p14:sldId id="270"/>
          </p14:sldIdLst>
        </p14:section>
        <p14:section name="Backup Slides" id="{C04C135E-91B6-9042-8599-886F0EC44CCD}">
          <p14:sldIdLst>
            <p14:sldId id="337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2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A1BD"/>
    <a:srgbClr val="FCEBCB"/>
    <a:srgbClr val="809076"/>
    <a:srgbClr val="F3F3F3"/>
    <a:srgbClr val="CFCECE"/>
    <a:srgbClr val="8F66C5"/>
    <a:srgbClr val="F5C4C6"/>
    <a:srgbClr val="C2C9BE"/>
    <a:srgbClr val="C8D1DE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BC7BDB-5C3E-EA40-B2CC-9A4E072C8CCF}" v="6072" dt="2025-08-01T14:11:58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1"/>
    <p:restoredTop sz="82162"/>
  </p:normalViewPr>
  <p:slideViewPr>
    <p:cSldViewPr snapToGrid="0" showGuides="1">
      <p:cViewPr>
        <p:scale>
          <a:sx n="94" d="100"/>
          <a:sy n="94" d="100"/>
        </p:scale>
        <p:origin x="248" y="368"/>
      </p:cViewPr>
      <p:guideLst>
        <p:guide pos="3840"/>
        <p:guide orient="horz" pos="22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92746-ECC0-944C-B2FE-40B37919A829}" type="datetimeFigureOut">
              <a:rPr lang="en-US" smtClean="0"/>
              <a:t>7/31/25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730E9-D3FC-8C40-918F-5D1A8C9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2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2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2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93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49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47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21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2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C3C6C-DD66-D2DC-0DA8-81E17EFC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5559CB-F19C-9E45-4193-FDC406B55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68696-941B-6992-D84A-611EBEF5B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F0376-A07E-7C40-201C-6F9D69C28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88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97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0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0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74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6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compatibility: human behaviors and human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4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56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74E64-BE0D-9700-A494-9E5A672F8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2CD2BC-C87C-33FF-D5D0-E162304F9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27293-67C5-91B9-3D93-31B07FC5F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64D31-EAAB-6A42-4B36-0057BBE8F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7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5E361-3A9F-786C-3DC2-E39CD39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77416D-B6BB-8662-658A-76647C090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259C8-4B93-F8C1-3D1E-7960E00EA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E6F61-AFC2-5F3D-0126-74F538A2C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14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28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65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39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distinct</a:t>
            </a:r>
            <a:r>
              <a:rPr lang="zh-CN" altLang="en-US" dirty="0"/>
              <a:t> </a:t>
            </a:r>
            <a:r>
              <a:rPr lang="en-US" altLang="zh-CN" dirty="0"/>
              <a:t>conventions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compatible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br>
              <a:rPr lang="en-US" altLang="zh-CN" dirty="0"/>
            </a:b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few</a:t>
            </a:r>
            <a:r>
              <a:rPr lang="zh-CN" altLang="en-US" dirty="0"/>
              <a:t> </a:t>
            </a:r>
            <a:r>
              <a:rPr lang="en-US" altLang="zh-CN" dirty="0"/>
              <a:t>policy</a:t>
            </a:r>
            <a:r>
              <a:rPr lang="zh-CN" altLang="en-US" dirty="0"/>
              <a:t> </a:t>
            </a:r>
            <a:r>
              <a:rPr lang="en-US" altLang="zh-CN" dirty="0"/>
              <a:t>pairs</a:t>
            </a:r>
          </a:p>
          <a:p>
            <a:endParaRPr lang="en-US" dirty="0"/>
          </a:p>
          <a:p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depending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functions,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necessarily</a:t>
            </a:r>
            <a:r>
              <a:rPr lang="zh-CN" altLang="en-US" dirty="0"/>
              <a:t> </a:t>
            </a:r>
            <a:r>
              <a:rPr lang="en-US" altLang="zh-CN" dirty="0"/>
              <a:t>return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distinct</a:t>
            </a:r>
            <a:r>
              <a:rPr lang="zh-CN" altLang="en-US" dirty="0"/>
              <a:t> </a:t>
            </a:r>
            <a:r>
              <a:rPr lang="en-US" altLang="zh-CN" dirty="0"/>
              <a:t>conventions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5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particularly interested in generating policies that requires distinct best responses, so that the ad hoc teamwork agent could learn to emerge more best responses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31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460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76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3CF5B-BF1B-97F7-2177-ADE5D2179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75D203-3F69-FE7E-0DE6-352AF3D66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729CF-502B-4146-B870-5C4F49532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FLOW 2021: </a:t>
            </a:r>
            <a:r>
              <a:rPr lang="en-US" dirty="0"/>
              <a:t>In the open collaboration scenario and when human behaviors lead to congestion, a small portion of autonomous agents could help improve the systematic traffic efficiency</a:t>
            </a:r>
          </a:p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 err="1"/>
              <a:t>Coopernaut</a:t>
            </a:r>
            <a:r>
              <a:rPr lang="en-US" altLang="zh-CN" dirty="0"/>
              <a:t> 2022: A method to generate message in latent representation for vehicle-2-vehicle communication</a:t>
            </a:r>
            <a:br>
              <a:rPr lang="en-US" altLang="zh-CN" dirty="0"/>
            </a:br>
            <a:r>
              <a:rPr lang="en-US" altLang="zh-CN" dirty="0"/>
              <a:t>3. MACTA 2023: An application of game-theoretic reinforcement learning for the cache timing attacks</a:t>
            </a:r>
            <a:br>
              <a:rPr lang="en-US" altLang="zh-CN" dirty="0"/>
            </a:br>
            <a:endParaRPr lang="en-US" altLang="zh-CN" dirty="0"/>
          </a:p>
          <a:p>
            <a:r>
              <a:rPr lang="en-US" dirty="0"/>
              <a:t>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64EC3-C874-ED14-7B68-E6D660DF0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2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70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1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15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Coauthors</a:t>
            </a:r>
            <a:r>
              <a:rPr lang="zh-CN" altLang="en-US" dirty="0"/>
              <a:t> </a:t>
            </a:r>
            <a:r>
              <a:rPr lang="en-US" altLang="zh-CN" dirty="0"/>
              <a:t>collaborators</a:t>
            </a:r>
            <a:r>
              <a:rPr lang="zh-CN" altLang="en-US" dirty="0"/>
              <a:t> </a:t>
            </a:r>
            <a:r>
              <a:rPr lang="en-US" altLang="zh-CN" dirty="0"/>
              <a:t>(no</a:t>
            </a:r>
            <a:r>
              <a:rPr lang="zh-CN" altLang="en-US" dirty="0"/>
              <a:t> </a:t>
            </a:r>
            <a:r>
              <a:rPr lang="en-US" altLang="zh-CN" dirty="0"/>
              <a:t>photos),</a:t>
            </a:r>
            <a:r>
              <a:rPr lang="zh-CN" altLang="en-US" dirty="0"/>
              <a:t> </a:t>
            </a:r>
            <a:r>
              <a:rPr lang="en-US" altLang="zh-CN" dirty="0" err="1"/>
              <a:t>labmates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friends,</a:t>
            </a:r>
            <a:r>
              <a:rPr lang="zh-CN" altLang="en-US" dirty="0"/>
              <a:t> </a:t>
            </a:r>
            <a:r>
              <a:rPr lang="en-US" altLang="zh-CN" dirty="0"/>
              <a:t>fellow</a:t>
            </a:r>
            <a:r>
              <a:rPr lang="zh-CN" altLang="en-US" dirty="0"/>
              <a:t> </a:t>
            </a:r>
            <a:r>
              <a:rPr lang="en-US" altLang="zh-CN" dirty="0" err="1"/>
              <a:t>phd</a:t>
            </a:r>
            <a:r>
              <a:rPr lang="zh-CN" altLang="en-US" dirty="0"/>
              <a:t> </a:t>
            </a:r>
            <a:r>
              <a:rPr lang="en-US" altLang="zh-CN" dirty="0"/>
              <a:t>students,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favorite</a:t>
            </a:r>
            <a:r>
              <a:rPr lang="zh-CN" altLang="en-US" dirty="0"/>
              <a:t> </a:t>
            </a:r>
            <a:r>
              <a:rPr lang="en-US" altLang="zh-CN" dirty="0"/>
              <a:t>RLRG.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60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bit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share</a:t>
            </a:r>
          </a:p>
          <a:p>
            <a:r>
              <a:rPr lang="en-US" altLang="zh-CN" dirty="0"/>
              <a:t>Join</a:t>
            </a:r>
            <a:r>
              <a:rPr lang="zh-CN" altLang="en-US" dirty="0"/>
              <a:t> </a:t>
            </a:r>
            <a:r>
              <a:rPr lang="en-US" altLang="zh-CN" dirty="0"/>
              <a:t>meta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graduation</a:t>
            </a:r>
          </a:p>
          <a:p>
            <a:r>
              <a:rPr lang="en-US" altLang="zh-CN" dirty="0"/>
              <a:t>Working</a:t>
            </a:r>
            <a:r>
              <a:rPr lang="zh-CN" altLang="en-US" dirty="0"/>
              <a:t> </a:t>
            </a:r>
            <a:r>
              <a:rPr lang="en-US" altLang="zh-CN" dirty="0"/>
              <a:t>post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multi-modal</a:t>
            </a:r>
            <a:r>
              <a:rPr lang="zh-CN" altLang="en-US" dirty="0"/>
              <a:t> </a:t>
            </a:r>
            <a:r>
              <a:rPr lang="en-US" altLang="zh-CN" dirty="0"/>
              <a:t>language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041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7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open collaboration scenario and when human behaviors lead to congestion, a small portion of autonomous agents could help improve the systematic traffic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4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24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A8090-CB60-0315-E68A-494137588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36445A-E347-3C88-0015-B45174701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B51F7A-FFF5-DD93-3C1F-A4664E040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367EA-FDA9-1FBF-29D7-80B357A72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1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00404-C211-E711-AD3F-C3799F800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05B691-A817-89B0-3BAA-DFFFA5604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F2C59-CA96-4F07-57EA-0531C4E2C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ADC3-FFD2-60C1-124A-747DCB4E5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86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2B350-ABC1-EBEF-E896-A9908DE8E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99828-40C9-311D-69BB-B433750B6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7F5858-50DD-63D5-141A-34060B03D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are working in silent mode and playing the best response to human drivers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81FC9-6137-EC65-D639-A675768EF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730E9-D3FC-8C40-918F-5D1A8C95EF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3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1083-F26C-313D-DC93-A82E57C56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BB155-DADB-B887-83E5-C7F0ED727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63E2E-A277-A469-6D66-5CC46F6F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9DE5-AE39-EA45-8E57-502B5FF5E613}" type="datetime1">
              <a:rPr lang="en-US" smtClean="0"/>
              <a:t>7/31/25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717A9-6A57-FD11-57BB-25D110EF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08DBB-9519-492A-EC40-64AFDD8D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3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76AE7-A3E8-D324-E448-58B8EDFE2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004A9-FD05-BE20-C8E0-9B7838ACC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D78B5-6841-FBC1-9991-46346593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49E9-9BBD-234B-8F18-00DFD590AEF7}" type="datetime1">
              <a:rPr lang="en-US" smtClean="0"/>
              <a:t>7/31/25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F61D-BBCB-DC07-025D-FEF6011C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E9758-C688-03E8-3B4B-83AB82384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1D209-4754-BD27-DB3C-F906C07D5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911E4-8C7C-00A1-8438-DC9DDC9DD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B18F6-71BE-470A-BBE4-DAE0FB25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1E6E-CF91-1F4F-82F2-B3B227BCB3A0}" type="datetime1">
              <a:rPr lang="en-US" smtClean="0"/>
              <a:t>7/31/25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9E73D-378F-C04E-56F0-C06C4CB2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BE0AC-8984-867F-CF00-909375AF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7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3D9E-438D-7108-1746-D956B1788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BA46-211E-09FC-8816-AA3B0E94D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545B2-7D47-9699-861D-959DCE7E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9DBD-302F-BB4B-A77E-6B708F5F864D}" type="datetime1">
              <a:rPr lang="en-US" smtClean="0"/>
              <a:t>7/31/25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B4C87-B90F-EA1E-9BC9-CD457CEE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AB74B-A26B-F211-5E4E-4EAF14B3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12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88924-3C78-8FB2-E0BC-3F54D6D1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0F62D-2F5A-6F8C-A7CF-B9AC77DDC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B6CBD-39FC-603C-E051-17D772B6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3F9C-33A0-C24F-9A3C-1F1B708669BA}" type="datetime1">
              <a:rPr lang="en-US" smtClean="0"/>
              <a:t>7/31/25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7C40F-EB6E-7237-F995-5898ACD9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CA9B8-9D89-A5F4-17B1-3E2430C2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C494-2495-BD87-2275-65AA0B3D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D04DF-A765-DE88-5646-4904AC0A7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F5133-4E41-4C53-D286-45F4AC4B1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7BB7E-1B64-DD6F-43A5-F1A76C1D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5E4B-F14A-424C-A1C5-6FD333F765DF}" type="datetime1">
              <a:rPr lang="en-US" smtClean="0"/>
              <a:t>7/31/25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7AEA0-8E91-1095-6D9A-C8101C978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2A6FA-897C-D857-ED27-43565F1E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03D52-ACDD-B19C-967E-63F48CFA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2E742-E647-162F-7C43-D32194313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55BD1-0EE6-8BD8-4C86-9E154F404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C0A30-62C2-CEF4-CD1A-79A19FAE0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9D519-DCAE-DB9A-492C-1A8830C04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0B43C-57D6-BA59-7166-390ADFB5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C14-975D-4940-8FA0-F499E455E58B}" type="datetime1">
              <a:rPr lang="en-US" smtClean="0"/>
              <a:t>7/31/25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376C7-6F72-504F-1C16-5760BBE9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0A2205-9CDC-D0B7-C77F-96719C32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6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CC8F-FFE3-AC0D-B3D8-ECD164A96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5A3BA-2188-27CB-E43F-51F91A3E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6B99-D4F4-494E-844A-C7FF55A12194}" type="datetime1">
              <a:rPr lang="en-US" smtClean="0"/>
              <a:t>7/31/25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56528-6B4C-BFAF-90E2-FE5B6092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10560-328B-578D-6981-878453A7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2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5B5C5-D67A-B2C3-64FC-484FF9BDD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96C0-7AAC-F34D-ABB2-1076C68560FF}" type="datetime1">
              <a:rPr lang="en-US" smtClean="0"/>
              <a:t>7/31/25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17645-442B-F22B-E5DD-29660A0B4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264B0-C289-1CAD-1680-B25EF2F8C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3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751D-7FB7-B799-0462-0FC41426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336BA-7DB8-539C-7A4C-613C266C6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BDD5F-C75D-6BE9-C7ED-9CEBBD39E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B70A9-DCEA-93B3-8FD4-0BFBC7069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FF80-AC4F-AF43-BC8B-0DD5138850F5}" type="datetime1">
              <a:rPr lang="en-US" smtClean="0"/>
              <a:t>7/31/25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11FCA-6C1F-15F7-1A7A-A4774D73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98982-F31B-5C22-3F07-6A00B74D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9855-EF71-C785-8216-3AB452D0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299154-43A8-7379-7183-863C27E81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011CB-BC27-0E15-E819-8C717E783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5908B-2671-6816-018E-A0F31A88F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2F5-7DC3-DA42-B0F0-649586DCBBBA}" type="datetime1">
              <a:rPr lang="en-US" smtClean="0"/>
              <a:t>7/31/25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59EE9-C78B-53B6-6DCC-0750862E7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04B38-A177-91FC-3251-9B5BFBC5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8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A3733-A679-1953-44F9-4B772B46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5A3E3-2A4B-19E1-0468-D2C8974B9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D4459-E40C-2C34-B452-6BC3542BF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BBFC3-3BFE-2542-AF4E-30013FCB281B}" type="datetime1">
              <a:rPr lang="en-US" smtClean="0"/>
              <a:t>7/31/25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88A61-8A3C-6B13-73A0-E3694FD7A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E4A71-3760-D4B7-FE2E-6DD2D3C7A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3302F-A8B7-7549-8DFE-F3670BCB4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3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4.sv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11" Type="http://schemas.openxmlformats.org/officeDocument/2006/relationships/image" Target="../media/image28.png"/><Relationship Id="rId5" Type="http://schemas.openxmlformats.org/officeDocument/2006/relationships/image" Target="../media/image18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4.sv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11" Type="http://schemas.openxmlformats.org/officeDocument/2006/relationships/image" Target="../media/image28.png"/><Relationship Id="rId5" Type="http://schemas.openxmlformats.org/officeDocument/2006/relationships/image" Target="../media/image18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24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8.svg"/><Relationship Id="rId5" Type="http://schemas.openxmlformats.org/officeDocument/2006/relationships/image" Target="../media/image38.png"/><Relationship Id="rId10" Type="http://schemas.openxmlformats.org/officeDocument/2006/relationships/image" Target="../media/image17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2.svg"/><Relationship Id="rId18" Type="http://schemas.openxmlformats.org/officeDocument/2006/relationships/image" Target="../media/image460.png"/><Relationship Id="rId3" Type="http://schemas.openxmlformats.org/officeDocument/2006/relationships/image" Target="../media/image48.svg"/><Relationship Id="rId7" Type="http://schemas.openxmlformats.org/officeDocument/2006/relationships/image" Target="../media/image15.svg"/><Relationship Id="rId12" Type="http://schemas.openxmlformats.org/officeDocument/2006/relationships/image" Target="../media/image51.png"/><Relationship Id="rId2" Type="http://schemas.openxmlformats.org/officeDocument/2006/relationships/image" Target="../media/image47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svg"/><Relationship Id="rId5" Type="http://schemas.openxmlformats.org/officeDocument/2006/relationships/image" Target="../media/image50.svg"/><Relationship Id="rId15" Type="http://schemas.openxmlformats.org/officeDocument/2006/relationships/image" Target="../media/image54.svg"/><Relationship Id="rId10" Type="http://schemas.openxmlformats.org/officeDocument/2006/relationships/image" Target="../media/image17.png"/><Relationship Id="rId4" Type="http://schemas.openxmlformats.org/officeDocument/2006/relationships/image" Target="../media/image49.png"/><Relationship Id="rId9" Type="http://schemas.openxmlformats.org/officeDocument/2006/relationships/image" Target="../media/image24.svg"/><Relationship Id="rId1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55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12" Type="http://schemas.openxmlformats.org/officeDocument/2006/relationships/image" Target="../media/image54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11" Type="http://schemas.openxmlformats.org/officeDocument/2006/relationships/image" Target="../media/image530.png"/><Relationship Id="rId5" Type="http://schemas.openxmlformats.org/officeDocument/2006/relationships/image" Target="../media/image250.png"/><Relationship Id="rId10" Type="http://schemas.openxmlformats.org/officeDocument/2006/relationships/image" Target="../media/image300.png"/><Relationship Id="rId4" Type="http://schemas.openxmlformats.org/officeDocument/2006/relationships/image" Target="../media/image240.png"/><Relationship Id="rId9" Type="http://schemas.openxmlformats.org/officeDocument/2006/relationships/image" Target="../media/image290.png"/><Relationship Id="rId1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55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12" Type="http://schemas.openxmlformats.org/officeDocument/2006/relationships/image" Target="../media/image54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11" Type="http://schemas.openxmlformats.org/officeDocument/2006/relationships/image" Target="../media/image530.png"/><Relationship Id="rId5" Type="http://schemas.openxmlformats.org/officeDocument/2006/relationships/image" Target="../media/image250.png"/><Relationship Id="rId10" Type="http://schemas.openxmlformats.org/officeDocument/2006/relationships/image" Target="../media/image300.png"/><Relationship Id="rId4" Type="http://schemas.openxmlformats.org/officeDocument/2006/relationships/image" Target="../media/image240.png"/><Relationship Id="rId9" Type="http://schemas.openxmlformats.org/officeDocument/2006/relationships/image" Target="../media/image290.png"/><Relationship Id="rId1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550.png"/><Relationship Id="rId3" Type="http://schemas.openxmlformats.org/officeDocument/2006/relationships/image" Target="../media/image89.png"/><Relationship Id="rId7" Type="http://schemas.openxmlformats.org/officeDocument/2006/relationships/image" Target="../media/image250.png"/><Relationship Id="rId12" Type="http://schemas.openxmlformats.org/officeDocument/2006/relationships/image" Target="../media/image54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11" Type="http://schemas.openxmlformats.org/officeDocument/2006/relationships/image" Target="../media/image530.png"/><Relationship Id="rId5" Type="http://schemas.openxmlformats.org/officeDocument/2006/relationships/image" Target="../media/image230.png"/><Relationship Id="rId15" Type="http://schemas.openxmlformats.org/officeDocument/2006/relationships/image" Target="../media/image90.png"/><Relationship Id="rId10" Type="http://schemas.openxmlformats.org/officeDocument/2006/relationships/image" Target="../media/image280.png"/><Relationship Id="rId4" Type="http://schemas.openxmlformats.org/officeDocument/2006/relationships/image" Target="../media/image520.png"/><Relationship Id="rId9" Type="http://schemas.openxmlformats.org/officeDocument/2006/relationships/image" Target="../media/image270.png"/><Relationship Id="rId1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7826-1538-2B93-C45C-7D8534AA2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057400"/>
            <a:ext cx="9982200" cy="1600816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>
                <a:solidFill>
                  <a:schemeClr val="bg2">
                    <a:lumMod val="2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Communication and Generalization in Multi-Agent Learning</a:t>
            </a:r>
            <a:endParaRPr lang="en-US" sz="5400" b="1">
              <a:solidFill>
                <a:schemeClr val="bg2">
                  <a:lumMod val="25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85B18-4670-ED5D-0C86-78A2E1C1E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810000"/>
            <a:ext cx="9144000" cy="778161"/>
          </a:xfrm>
        </p:spPr>
        <p:txBody>
          <a:bodyPr>
            <a:noAutofit/>
          </a:bodyPr>
          <a:lstStyle/>
          <a:p>
            <a:pPr algn="l">
              <a:lnSpc>
                <a:spcPct val="75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Jiaxun Cui</a:t>
            </a:r>
          </a:p>
          <a:p>
            <a:pPr algn="l">
              <a:lnSpc>
                <a:spcPct val="75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Ph.D. Defense | August 1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48CAC8-2A91-889D-DE96-249F4A060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3450" r="2793" b="27551"/>
          <a:stretch>
            <a:fillRect/>
          </a:stretch>
        </p:blipFill>
        <p:spPr bwMode="auto">
          <a:xfrm>
            <a:off x="381000" y="596505"/>
            <a:ext cx="2667960" cy="6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D4B6644-C334-BA5D-455D-39E24FF4489F}"/>
              </a:ext>
            </a:extLst>
          </p:cNvPr>
          <p:cNvSpPr txBox="1">
            <a:spLocks/>
          </p:cNvSpPr>
          <p:nvPr/>
        </p:nvSpPr>
        <p:spPr>
          <a:xfrm>
            <a:off x="533400" y="6174365"/>
            <a:ext cx="3540035" cy="478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 </a:t>
            </a:r>
            <a:r>
              <a:rPr lang="en-US" sz="1800">
                <a:solidFill>
                  <a:srgbClr val="BB683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Lear</a:t>
            </a:r>
            <a:r>
              <a:rPr lang="en-US" altLang="zh-CN" sz="1800">
                <a:solidFill>
                  <a:srgbClr val="BB683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ning</a:t>
            </a:r>
            <a:r>
              <a:rPr lang="zh-CN" altLang="en-US" sz="1800">
                <a:solidFill>
                  <a:srgbClr val="BB6830"/>
                </a:solidFill>
                <a:latin typeface="Helvetica Neue Thin" panose="020B0403020202020204" pitchFamily="34" charset="0"/>
                <a:ea typeface="Helvetica Neue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altLang="zh-CN" sz="1800">
                <a:solidFill>
                  <a:srgbClr val="BB683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Agent</a:t>
            </a:r>
            <a:r>
              <a:rPr lang="zh-CN" altLang="en-US" sz="1800">
                <a:solidFill>
                  <a:srgbClr val="BB6830"/>
                </a:solidFill>
                <a:latin typeface="Helvetica Neue Thin" panose="020B0403020202020204" pitchFamily="34" charset="0"/>
                <a:ea typeface="Helvetica Neue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altLang="zh-CN" sz="1800">
                <a:solidFill>
                  <a:srgbClr val="BB683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Research</a:t>
            </a:r>
            <a:r>
              <a:rPr lang="zh-CN" altLang="en-US" sz="1800">
                <a:solidFill>
                  <a:srgbClr val="BB6830"/>
                </a:solidFill>
                <a:latin typeface="Helvetica Neue Thin" panose="020B0403020202020204" pitchFamily="34" charset="0"/>
                <a:ea typeface="Helvetica Neue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altLang="zh-CN" sz="1800">
                <a:solidFill>
                  <a:srgbClr val="BB683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Group</a:t>
            </a:r>
            <a:endParaRPr lang="en-US" sz="2000">
              <a:solidFill>
                <a:srgbClr val="BB6830"/>
              </a:solidFill>
              <a:latin typeface="Helvetica Neue Thin" panose="020B0403020202020204" pitchFamily="34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pic>
        <p:nvPicPr>
          <p:cNvPr id="1030" name="Picture 6" descr="A logo with a robot and a black background&#10;&#10;AI-generated content may be incorrect.">
            <a:extLst>
              <a:ext uri="{FF2B5EF4-FFF2-40B4-BE49-F238E27FC236}">
                <a16:creationId xmlns:a16="http://schemas.microsoft.com/office/drawing/2014/main" id="{557E785F-25E6-702E-CF28-E8112704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7" b="8182"/>
          <a:stretch>
            <a:fillRect/>
          </a:stretch>
        </p:blipFill>
        <p:spPr bwMode="auto">
          <a:xfrm>
            <a:off x="10363200" y="6019800"/>
            <a:ext cx="1517986" cy="60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0FBF8A-AA8E-A059-B3D9-AA2C03EC72AB}"/>
              </a:ext>
            </a:extLst>
          </p:cNvPr>
          <p:cNvSpPr/>
          <p:nvPr/>
        </p:nvSpPr>
        <p:spPr>
          <a:xfrm>
            <a:off x="10312400" y="6610322"/>
            <a:ext cx="1793965" cy="11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54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990A-F2EB-BB57-E33E-D0F9582D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C78322-92CA-AE0B-BE60-E1FC56BA656D}"/>
              </a:ext>
            </a:extLst>
          </p:cNvPr>
          <p:cNvSpPr txBox="1"/>
          <p:nvPr/>
        </p:nvSpPr>
        <p:spPr>
          <a:xfrm>
            <a:off x="4781005" y="2971800"/>
            <a:ext cx="657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and other agents can not participate the collaboration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81FEB-4473-40AF-4EB2-EFF0E4B0FEE4}"/>
              </a:ext>
            </a:extLst>
          </p:cNvPr>
          <p:cNvSpPr txBox="1"/>
          <p:nvPr/>
        </p:nvSpPr>
        <p:spPr>
          <a:xfrm>
            <a:off x="1600200" y="1600200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Latent-representation messages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EBD1A5-301C-A8FC-D9EF-A7193A80104E}"/>
              </a:ext>
            </a:extLst>
          </p:cNvPr>
          <p:cNvSpPr/>
          <p:nvPr/>
        </p:nvSpPr>
        <p:spPr>
          <a:xfrm>
            <a:off x="1447800" y="2438400"/>
            <a:ext cx="2819400" cy="281940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819400"/>
                      <a:gd name="connsiteY0" fmla="*/ 1409700 h 2819400"/>
                      <a:gd name="connsiteX1" fmla="*/ 1409700 w 2819400"/>
                      <a:gd name="connsiteY1" fmla="*/ 0 h 2819400"/>
                      <a:gd name="connsiteX2" fmla="*/ 2819400 w 2819400"/>
                      <a:gd name="connsiteY2" fmla="*/ 1409700 h 2819400"/>
                      <a:gd name="connsiteX3" fmla="*/ 1409700 w 2819400"/>
                      <a:gd name="connsiteY3" fmla="*/ 2819400 h 2819400"/>
                      <a:gd name="connsiteX4" fmla="*/ 0 w 2819400"/>
                      <a:gd name="connsiteY4" fmla="*/ 1409700 h 281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19400" h="2819400" extrusionOk="0">
                        <a:moveTo>
                          <a:pt x="0" y="1409700"/>
                        </a:moveTo>
                        <a:cubicBezTo>
                          <a:pt x="-134292" y="548310"/>
                          <a:pt x="570265" y="22849"/>
                          <a:pt x="1409700" y="0"/>
                        </a:cubicBezTo>
                        <a:cubicBezTo>
                          <a:pt x="2289837" y="21385"/>
                          <a:pt x="2647620" y="636606"/>
                          <a:pt x="2819400" y="1409700"/>
                        </a:cubicBezTo>
                        <a:cubicBezTo>
                          <a:pt x="2764754" y="2241621"/>
                          <a:pt x="2174761" y="2893994"/>
                          <a:pt x="1409700" y="2819400"/>
                        </a:cubicBezTo>
                        <a:cubicBezTo>
                          <a:pt x="538826" y="2768891"/>
                          <a:pt x="89012" y="2230787"/>
                          <a:pt x="0" y="14097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mputer generated image of a stadium&#10;&#10;AI-generated content may be incorrect.">
            <a:extLst>
              <a:ext uri="{FF2B5EF4-FFF2-40B4-BE49-F238E27FC236}">
                <a16:creationId xmlns:a16="http://schemas.microsoft.com/office/drawing/2014/main" id="{1B0D241F-D75C-7AB8-FF70-0CF74993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28" t="-29962" r="18229" b="-29962"/>
          <a:stretch>
            <a:fillRect/>
          </a:stretch>
        </p:blipFill>
        <p:spPr>
          <a:xfrm>
            <a:off x="1447800" y="2438400"/>
            <a:ext cx="2819401" cy="2819400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BEE58B-139C-1854-F81F-A203AD43F3B5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C36E1B-F75A-3033-8EF4-F462A3356F6D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524292-B32B-7AF2-A979-28E690ED1092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3613B-EA44-7678-DF7B-3A8B745770A3}"/>
              </a:ext>
            </a:extLst>
          </p:cNvPr>
          <p:cNvSpPr txBox="1"/>
          <p:nvPr/>
        </p:nvSpPr>
        <p:spPr>
          <a:xfrm>
            <a:off x="4781005" y="3848100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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Communicate in human language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476D1-2244-6698-631F-425C99A4A7FD}"/>
              </a:ext>
            </a:extLst>
          </p:cNvPr>
          <p:cNvSpPr txBox="1"/>
          <p:nvPr/>
        </p:nvSpPr>
        <p:spPr>
          <a:xfrm>
            <a:off x="4781005" y="3332203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not negotiate</a:t>
            </a:r>
          </a:p>
        </p:txBody>
      </p:sp>
    </p:spTree>
    <p:extLst>
      <p:ext uri="{BB962C8B-B14F-4D97-AF65-F5344CB8AC3E}">
        <p14:creationId xmlns:p14="http://schemas.microsoft.com/office/powerpoint/2010/main" val="2103237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B2485-DEF2-6BA2-6071-0E60BD3B1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BB3ADE-681D-3F7C-BD52-E4512C53DE5B}"/>
              </a:ext>
            </a:extLst>
          </p:cNvPr>
          <p:cNvCxnSpPr>
            <a:cxnSpLocks/>
          </p:cNvCxnSpPr>
          <p:nvPr/>
        </p:nvCxnSpPr>
        <p:spPr>
          <a:xfrm flipV="1">
            <a:off x="4062295" y="3833653"/>
            <a:ext cx="4068126" cy="3622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EFA56D-4A9B-072A-8D97-155CF80B8CF7}"/>
              </a:ext>
            </a:extLst>
          </p:cNvPr>
          <p:cNvCxnSpPr>
            <a:cxnSpLocks/>
          </p:cNvCxnSpPr>
          <p:nvPr/>
        </p:nvCxnSpPr>
        <p:spPr>
          <a:xfrm>
            <a:off x="0" y="3828570"/>
            <a:ext cx="4067292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BCF5D2B-EAB8-E40F-B87E-EB6A9D6F6A3E}"/>
              </a:ext>
            </a:extLst>
          </p:cNvPr>
          <p:cNvSpPr/>
          <p:nvPr/>
        </p:nvSpPr>
        <p:spPr>
          <a:xfrm>
            <a:off x="-3606" y="-13752"/>
            <a:ext cx="4076700" cy="1613948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39BC21-46DB-20AC-813F-DC3AFA7B125E}"/>
              </a:ext>
            </a:extLst>
          </p:cNvPr>
          <p:cNvSpPr/>
          <p:nvPr/>
        </p:nvSpPr>
        <p:spPr>
          <a:xfrm>
            <a:off x="8129706" y="0"/>
            <a:ext cx="4076700" cy="1600194"/>
          </a:xfrm>
          <a:prstGeom prst="rect">
            <a:avLst/>
          </a:prstGeom>
          <a:solidFill>
            <a:srgbClr val="8EA1B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763EA8-89A4-ABC8-3D07-2FB85EAF3777}"/>
              </a:ext>
            </a:extLst>
          </p:cNvPr>
          <p:cNvSpPr/>
          <p:nvPr/>
        </p:nvSpPr>
        <p:spPr>
          <a:xfrm>
            <a:off x="4067292" y="0"/>
            <a:ext cx="4069647" cy="1600196"/>
          </a:xfrm>
          <a:prstGeom prst="rect">
            <a:avLst/>
          </a:prstGeom>
          <a:solidFill>
            <a:srgbClr val="F8D79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353597-1067-1C25-FBE3-6AC6197F4648}"/>
              </a:ext>
            </a:extLst>
          </p:cNvPr>
          <p:cNvCxnSpPr>
            <a:cxnSpLocks/>
          </p:cNvCxnSpPr>
          <p:nvPr/>
        </p:nvCxnSpPr>
        <p:spPr>
          <a:xfrm>
            <a:off x="693920" y="7239000"/>
            <a:ext cx="11053898" cy="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2AFC6A-C497-A40D-F9C2-360B588AF029}"/>
              </a:ext>
            </a:extLst>
          </p:cNvPr>
          <p:cNvSpPr txBox="1"/>
          <p:nvPr/>
        </p:nvSpPr>
        <p:spPr>
          <a:xfrm>
            <a:off x="983014" y="56239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28413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Communication</a:t>
            </a:r>
            <a:endParaRPr lang="en-US" sz="2400" b="1">
              <a:solidFill>
                <a:srgbClr val="284139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D3A2B-4F5C-D879-4CB1-7972CFFD39F0}"/>
              </a:ext>
            </a:extLst>
          </p:cNvPr>
          <p:cNvSpPr txBox="1"/>
          <p:nvPr/>
        </p:nvSpPr>
        <p:spPr>
          <a:xfrm>
            <a:off x="8682159" y="384599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Multi-Agent Policy Generalization</a:t>
            </a:r>
            <a:endParaRPr lang="en-US" sz="2400" b="1">
              <a:solidFill>
                <a:schemeClr val="accent1">
                  <a:lumMod val="75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D3C05-B42F-1D66-2B56-49C8220EE11A}"/>
              </a:ext>
            </a:extLst>
          </p:cNvPr>
          <p:cNvSpPr txBox="1"/>
          <p:nvPr/>
        </p:nvSpPr>
        <p:spPr>
          <a:xfrm>
            <a:off x="4616218" y="569266"/>
            <a:ext cx="297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BB683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Human Compatibility</a:t>
            </a:r>
            <a:endParaRPr lang="en-US" sz="2400" b="1">
              <a:solidFill>
                <a:srgbClr val="BB683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23CF9E2-181B-EC7C-CF57-A415E2BC1B8E}"/>
              </a:ext>
            </a:extLst>
          </p:cNvPr>
          <p:cNvSpPr/>
          <p:nvPr/>
        </p:nvSpPr>
        <p:spPr>
          <a:xfrm>
            <a:off x="3572179" y="3759470"/>
            <a:ext cx="164684" cy="164684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B19352-5B00-139F-C7EB-1CF95161F31B}"/>
              </a:ext>
            </a:extLst>
          </p:cNvPr>
          <p:cNvSpPr txBox="1"/>
          <p:nvPr/>
        </p:nvSpPr>
        <p:spPr>
          <a:xfrm>
            <a:off x="485895" y="3925973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COOPERNAUT</a:t>
            </a:r>
          </a:p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 et al. CVPR 2022</a:t>
            </a:r>
            <a:endParaRPr lang="en-US" sz="1600">
              <a:solidFill>
                <a:schemeClr val="accent3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D85AC-1822-700F-A390-5D7A82647CE4}"/>
              </a:ext>
            </a:extLst>
          </p:cNvPr>
          <p:cNvSpPr txBox="1"/>
          <p:nvPr/>
        </p:nvSpPr>
        <p:spPr>
          <a:xfrm>
            <a:off x="2464789" y="3925973"/>
            <a:ext cx="281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Talking Vehicles</a:t>
            </a:r>
          </a:p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Under Review 2025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3330F1-B9EE-F822-0037-F3F673B9B349}"/>
              </a:ext>
            </a:extLst>
          </p:cNvPr>
          <p:cNvSpPr txBox="1"/>
          <p:nvPr/>
        </p:nvSpPr>
        <p:spPr>
          <a:xfrm>
            <a:off x="5181600" y="3925973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BB68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FLOW</a:t>
            </a:r>
          </a:p>
          <a:p>
            <a:r>
              <a:rPr lang="en-US" altLang="zh-CN" sz="1600" b="1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AAMAS 2021</a:t>
            </a:r>
            <a:endParaRPr lang="en-US" sz="1600">
              <a:solidFill>
                <a:srgbClr val="BB683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B2CE12-03B0-E844-5DB9-AA51A3269277}"/>
              </a:ext>
            </a:extLst>
          </p:cNvPr>
          <p:cNvSpPr txBox="1"/>
          <p:nvPr/>
        </p:nvSpPr>
        <p:spPr>
          <a:xfrm>
            <a:off x="7556754" y="3925973"/>
            <a:ext cx="225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L-</a:t>
            </a:r>
            <a:r>
              <a:rPr lang="en-US" altLang="zh-CN" sz="1600" b="1" err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BRDiv</a:t>
            </a:r>
            <a:endParaRPr lang="en-US" altLang="zh-CN" sz="1600" b="1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Rahman and </a:t>
            </a:r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AAAI 2024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4DDE10-8BE6-3BE8-844A-74E5D4C5B905}"/>
              </a:ext>
            </a:extLst>
          </p:cNvPr>
          <p:cNvSpPr/>
          <p:nvPr/>
        </p:nvSpPr>
        <p:spPr>
          <a:xfrm>
            <a:off x="5937440" y="3750559"/>
            <a:ext cx="152400" cy="152400"/>
          </a:xfrm>
          <a:prstGeom prst="ellipse">
            <a:avLst/>
          </a:prstGeom>
          <a:solidFill>
            <a:srgbClr val="DF7E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73908F-089D-94D3-5D9D-572009CEE839}"/>
              </a:ext>
            </a:extLst>
          </p:cNvPr>
          <p:cNvSpPr/>
          <p:nvPr/>
        </p:nvSpPr>
        <p:spPr>
          <a:xfrm>
            <a:off x="1371600" y="3750559"/>
            <a:ext cx="152400" cy="15240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5036765-F8C0-F19E-F0F7-08D5B45FBAC0}"/>
              </a:ext>
            </a:extLst>
          </p:cNvPr>
          <p:cNvCxnSpPr>
            <a:cxnSpLocks/>
          </p:cNvCxnSpPr>
          <p:nvPr/>
        </p:nvCxnSpPr>
        <p:spPr>
          <a:xfrm>
            <a:off x="8129706" y="3836925"/>
            <a:ext cx="4062294" cy="35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955698E-29CC-0B39-D81E-70631B39B729}"/>
              </a:ext>
            </a:extLst>
          </p:cNvPr>
          <p:cNvSpPr txBox="1"/>
          <p:nvPr/>
        </p:nvSpPr>
        <p:spPr>
          <a:xfrm>
            <a:off x="9807564" y="3944506"/>
            <a:ext cx="2298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MACTA</a:t>
            </a:r>
          </a:p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ICLR 2023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C791769-0767-9798-0368-1301D99F76B2}"/>
              </a:ext>
            </a:extLst>
          </p:cNvPr>
          <p:cNvSpPr/>
          <p:nvPr/>
        </p:nvSpPr>
        <p:spPr>
          <a:xfrm>
            <a:off x="10020282" y="3754826"/>
            <a:ext cx="152400" cy="15240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D010566-FC55-A528-1CBE-D6EAC237DF14}"/>
              </a:ext>
            </a:extLst>
          </p:cNvPr>
          <p:cNvSpPr/>
          <p:nvPr/>
        </p:nvSpPr>
        <p:spPr>
          <a:xfrm>
            <a:off x="8129706" y="3759470"/>
            <a:ext cx="154910" cy="15491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2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9DF3F-D582-96C1-8F57-7C0856B32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CFD0FA2-2992-8A2C-BD0A-4B8B8DF7B2C9}"/>
              </a:ext>
            </a:extLst>
          </p:cNvPr>
          <p:cNvCxnSpPr>
            <a:cxnSpLocks/>
          </p:cNvCxnSpPr>
          <p:nvPr/>
        </p:nvCxnSpPr>
        <p:spPr>
          <a:xfrm>
            <a:off x="8129706" y="3836925"/>
            <a:ext cx="4062294" cy="35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AFCC9E3-25F0-02B0-C379-586B232D2C0A}"/>
              </a:ext>
            </a:extLst>
          </p:cNvPr>
          <p:cNvSpPr/>
          <p:nvPr/>
        </p:nvSpPr>
        <p:spPr>
          <a:xfrm>
            <a:off x="-3606" y="-13752"/>
            <a:ext cx="4076700" cy="6871752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6D908-D1EC-9F83-044D-46FCE550A357}"/>
              </a:ext>
            </a:extLst>
          </p:cNvPr>
          <p:cNvSpPr/>
          <p:nvPr/>
        </p:nvSpPr>
        <p:spPr>
          <a:xfrm>
            <a:off x="8129706" y="0"/>
            <a:ext cx="4076700" cy="1600194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C12D3C-6F0D-8B7E-3B6D-508071116E84}"/>
              </a:ext>
            </a:extLst>
          </p:cNvPr>
          <p:cNvSpPr/>
          <p:nvPr/>
        </p:nvSpPr>
        <p:spPr>
          <a:xfrm>
            <a:off x="4067292" y="0"/>
            <a:ext cx="4069647" cy="6854378"/>
          </a:xfrm>
          <a:prstGeom prst="rect">
            <a:avLst/>
          </a:prstGeom>
          <a:solidFill>
            <a:srgbClr val="F8D79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C5797-378C-06A1-311C-7123AD071E46}"/>
              </a:ext>
            </a:extLst>
          </p:cNvPr>
          <p:cNvSpPr txBox="1"/>
          <p:nvPr/>
        </p:nvSpPr>
        <p:spPr>
          <a:xfrm>
            <a:off x="983014" y="56239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28413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Communication</a:t>
            </a:r>
            <a:endParaRPr lang="en-US" sz="2400" b="1">
              <a:solidFill>
                <a:srgbClr val="284139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5D3C79-D2A9-0B03-A9C7-2A1728AB26FF}"/>
              </a:ext>
            </a:extLst>
          </p:cNvPr>
          <p:cNvSpPr txBox="1"/>
          <p:nvPr/>
        </p:nvSpPr>
        <p:spPr>
          <a:xfrm>
            <a:off x="8682159" y="384599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2">
                    <a:lumMod val="2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Multi-Agent Policy Generalization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60D45-2196-9194-68EA-DB0F2EB0F4C1}"/>
              </a:ext>
            </a:extLst>
          </p:cNvPr>
          <p:cNvSpPr txBox="1"/>
          <p:nvPr/>
        </p:nvSpPr>
        <p:spPr>
          <a:xfrm>
            <a:off x="4616218" y="569266"/>
            <a:ext cx="297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BB683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Human Compatibility</a:t>
            </a:r>
            <a:endParaRPr lang="en-US" sz="2400" b="1">
              <a:solidFill>
                <a:srgbClr val="BB683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3A40E5-91D9-1DCD-3A34-88C9FCCED4C8}"/>
              </a:ext>
            </a:extLst>
          </p:cNvPr>
          <p:cNvSpPr txBox="1"/>
          <p:nvPr/>
        </p:nvSpPr>
        <p:spPr>
          <a:xfrm>
            <a:off x="2896149" y="2436675"/>
            <a:ext cx="281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Talking Vehicles</a:t>
            </a:r>
          </a:p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Under Review 2025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5287CD-A93C-04B2-2E47-54D3F64FC9AA}"/>
              </a:ext>
            </a:extLst>
          </p:cNvPr>
          <p:cNvCxnSpPr>
            <a:cxnSpLocks/>
          </p:cNvCxnSpPr>
          <p:nvPr/>
        </p:nvCxnSpPr>
        <p:spPr>
          <a:xfrm flipV="1">
            <a:off x="4062295" y="3833653"/>
            <a:ext cx="4068126" cy="3622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433ED7-A243-1B81-CDD1-DDD08E33B6D1}"/>
              </a:ext>
            </a:extLst>
          </p:cNvPr>
          <p:cNvCxnSpPr>
            <a:cxnSpLocks/>
          </p:cNvCxnSpPr>
          <p:nvPr/>
        </p:nvCxnSpPr>
        <p:spPr>
          <a:xfrm>
            <a:off x="0" y="3828570"/>
            <a:ext cx="4067292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F0F9FA5-C26E-019B-F9AF-AB70D9FDCB67}"/>
              </a:ext>
            </a:extLst>
          </p:cNvPr>
          <p:cNvSpPr txBox="1"/>
          <p:nvPr/>
        </p:nvSpPr>
        <p:spPr>
          <a:xfrm>
            <a:off x="485895" y="3925973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COOPERNAUT</a:t>
            </a:r>
          </a:p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 et al. CVPR 2022</a:t>
            </a:r>
            <a:endParaRPr lang="en-US" sz="1600">
              <a:solidFill>
                <a:schemeClr val="accent3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1DE4C6-FB9E-03F0-FF0A-1F200684054C}"/>
              </a:ext>
            </a:extLst>
          </p:cNvPr>
          <p:cNvSpPr txBox="1"/>
          <p:nvPr/>
        </p:nvSpPr>
        <p:spPr>
          <a:xfrm>
            <a:off x="5181600" y="3925973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BB68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FLOW</a:t>
            </a:r>
          </a:p>
          <a:p>
            <a:r>
              <a:rPr lang="en-US" altLang="zh-CN" sz="1600" b="1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AAMAS 2021</a:t>
            </a:r>
            <a:endParaRPr lang="en-US" sz="1600">
              <a:solidFill>
                <a:srgbClr val="BB683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799EFE-62C0-6AEB-2881-DB1856AA1859}"/>
              </a:ext>
            </a:extLst>
          </p:cNvPr>
          <p:cNvSpPr txBox="1"/>
          <p:nvPr/>
        </p:nvSpPr>
        <p:spPr>
          <a:xfrm>
            <a:off x="9807564" y="3944506"/>
            <a:ext cx="2298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MACTA</a:t>
            </a:r>
          </a:p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ICLR 2023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D46B36-74DA-AC0F-A061-0FE5B510331F}"/>
              </a:ext>
            </a:extLst>
          </p:cNvPr>
          <p:cNvSpPr/>
          <p:nvPr/>
        </p:nvSpPr>
        <p:spPr>
          <a:xfrm>
            <a:off x="5937440" y="3750559"/>
            <a:ext cx="152400" cy="152400"/>
          </a:xfrm>
          <a:prstGeom prst="ellipse">
            <a:avLst/>
          </a:prstGeom>
          <a:solidFill>
            <a:srgbClr val="DF7E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E92072E-2367-2337-0CD7-1A50A4254847}"/>
              </a:ext>
            </a:extLst>
          </p:cNvPr>
          <p:cNvSpPr/>
          <p:nvPr/>
        </p:nvSpPr>
        <p:spPr>
          <a:xfrm>
            <a:off x="10020282" y="3754826"/>
            <a:ext cx="152400" cy="15240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9523D28-AE18-2174-0CD1-9359578EA62E}"/>
              </a:ext>
            </a:extLst>
          </p:cNvPr>
          <p:cNvSpPr/>
          <p:nvPr/>
        </p:nvSpPr>
        <p:spPr>
          <a:xfrm>
            <a:off x="1371600" y="3750559"/>
            <a:ext cx="152400" cy="15240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22B010-ED03-3AA1-6300-6A26655D5FF1}"/>
              </a:ext>
            </a:extLst>
          </p:cNvPr>
          <p:cNvSpPr/>
          <p:nvPr/>
        </p:nvSpPr>
        <p:spPr>
          <a:xfrm>
            <a:off x="3657260" y="3408158"/>
            <a:ext cx="831667" cy="831667"/>
          </a:xfrm>
          <a:prstGeom prst="ellipse">
            <a:avLst/>
          </a:prstGeom>
          <a:solidFill>
            <a:srgbClr val="809076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63A76-943B-0E97-2CFD-C97B59F05E14}"/>
              </a:ext>
            </a:extLst>
          </p:cNvPr>
          <p:cNvSpPr txBox="1"/>
          <p:nvPr/>
        </p:nvSpPr>
        <p:spPr>
          <a:xfrm>
            <a:off x="7556754" y="3925973"/>
            <a:ext cx="225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L-</a:t>
            </a:r>
            <a:r>
              <a:rPr lang="en-US" altLang="zh-CN" sz="1600" b="1" err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BRDiv</a:t>
            </a:r>
            <a:endParaRPr lang="en-US" altLang="zh-CN" sz="1600" b="1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Rahman and </a:t>
            </a:r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AAAI 2024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813285-8A93-7040-FB23-CC195C2C4D97}"/>
              </a:ext>
            </a:extLst>
          </p:cNvPr>
          <p:cNvSpPr/>
          <p:nvPr/>
        </p:nvSpPr>
        <p:spPr>
          <a:xfrm>
            <a:off x="8129706" y="3759470"/>
            <a:ext cx="154910" cy="15491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56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8FCBB-2827-A424-47B6-3415B0C89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9D7248-FF4F-5C37-0C1E-6F42FB67ED26}"/>
              </a:ext>
            </a:extLst>
          </p:cNvPr>
          <p:cNvSpPr/>
          <p:nvPr/>
        </p:nvSpPr>
        <p:spPr>
          <a:xfrm>
            <a:off x="-228600" y="-228601"/>
            <a:ext cx="12435006" cy="71621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F1E7EF-33DB-532E-5A72-B37865D32C61}"/>
              </a:ext>
            </a:extLst>
          </p:cNvPr>
          <p:cNvSpPr txBox="1"/>
          <p:nvPr/>
        </p:nvSpPr>
        <p:spPr>
          <a:xfrm>
            <a:off x="4648200" y="324433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Motivation Video Talking Vehicles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2D904B-5885-D236-4B50-44F445E46571}"/>
              </a:ext>
            </a:extLst>
          </p:cNvPr>
          <p:cNvSpPr txBox="1"/>
          <p:nvPr/>
        </p:nvSpPr>
        <p:spPr>
          <a:xfrm>
            <a:off x="3051313" y="3244334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pic>
        <p:nvPicPr>
          <p:cNvPr id="5" name="Waymo car failing to coordinate w another Waymo credits in the comment. Interesting to see a toy example from my grant applications play out in the real world. Two cars playing a best-response to a human driver model are not mutually co (1).mp4">
            <a:hlinkClick r:id="" action="ppaction://media"/>
            <a:extLst>
              <a:ext uri="{FF2B5EF4-FFF2-40B4-BE49-F238E27FC236}">
                <a16:creationId xmlns:a16="http://schemas.microsoft.com/office/drawing/2014/main" id="{BD38E2A2-C1CF-1031-8B5E-3377F7477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3051" y="0"/>
            <a:ext cx="7582949" cy="10110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BE4EF-AC01-3A4A-9CBA-E969E37CD4EC}"/>
              </a:ext>
            </a:extLst>
          </p:cNvPr>
          <p:cNvSpPr txBox="1"/>
          <p:nvPr/>
        </p:nvSpPr>
        <p:spPr>
          <a:xfrm>
            <a:off x="-1" y="-5080"/>
            <a:ext cx="345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Waymo vs Waymo</a:t>
            </a:r>
            <a:endParaRPr lang="en-US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814CBDD-0D73-FC46-277E-F6E510FB9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703" y="0"/>
            <a:ext cx="1240740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07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C52DA2-3DA1-F414-D7C6-E89CB2460706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DE25C4-113A-EE2F-A9D2-7CA523D559AA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CA6CDD-277D-09D5-A229-6253E6154F64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0CBD1-C4D9-5965-4263-76DF98766B30}"/>
              </a:ext>
            </a:extLst>
          </p:cNvPr>
          <p:cNvSpPr txBox="1"/>
          <p:nvPr/>
        </p:nvSpPr>
        <p:spPr>
          <a:xfrm>
            <a:off x="266700" y="521085"/>
            <a:ext cx="1165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make embodied agents (cars) to speak and coordinate physically with natural language?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77BCD8-1995-F724-DC64-0C47BA362B8A}"/>
              </a:ext>
            </a:extLst>
          </p:cNvPr>
          <p:cNvSpPr txBox="1"/>
          <p:nvPr/>
        </p:nvSpPr>
        <p:spPr>
          <a:xfrm>
            <a:off x="266700" y="1610738"/>
            <a:ext cx="1067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altLang="zh-CN" sz="180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</a:t>
            </a:r>
            <a:r>
              <a:rPr lang="zh-CN" altLang="en-US" sz="180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80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board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games,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only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trajectories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sense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continuous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tasks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0909C8-C850-0A06-493E-6275B44A19B0}"/>
              </a:ext>
            </a:extLst>
          </p:cNvPr>
          <p:cNvSpPr txBox="1"/>
          <p:nvPr/>
        </p:nvSpPr>
        <p:spPr>
          <a:xfrm>
            <a:off x="266700" y="4460108"/>
            <a:ext cx="8194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👉🏻 Can we learn from a few </a:t>
            </a:r>
            <a:r>
              <a:rPr lang="en-US" sz="1800" b="1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self-play</a:t>
            </a:r>
            <a:r>
              <a:rPr 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interactions</a:t>
            </a:r>
            <a:r>
              <a:rPr lang="zh-CN" alt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among</a:t>
            </a:r>
            <a:r>
              <a:rPr lang="zh-CN" alt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LLM</a:t>
            </a:r>
            <a:r>
              <a:rPr lang="zh-CN" alt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Agents</a:t>
            </a:r>
            <a:r>
              <a:rPr 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 🤔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717397-5D43-E320-AD6D-F3936F44CF74}"/>
              </a:ext>
            </a:extLst>
          </p:cNvPr>
          <p:cNvSpPr txBox="1"/>
          <p:nvPr/>
        </p:nvSpPr>
        <p:spPr>
          <a:xfrm>
            <a:off x="266700" y="2028561"/>
            <a:ext cx="8408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featuring cooperative driving in natural language does not exist! 😭</a:t>
            </a:r>
            <a:endParaRPr lang="en-US" dirty="0">
              <a:solidFill>
                <a:schemeClr val="bg2">
                  <a:lumMod val="50000"/>
                </a:schemeClr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59119-A68C-001E-DDE0-F781D020C16C}"/>
              </a:ext>
            </a:extLst>
          </p:cNvPr>
          <p:cNvSpPr txBox="1"/>
          <p:nvPr/>
        </p:nvSpPr>
        <p:spPr>
          <a:xfrm>
            <a:off x="968991" y="2661313"/>
            <a:ext cx="86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Language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structural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+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RL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self-play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finetuning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[Lewis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et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al.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2017]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4356E-A2BA-2C31-4CC9-F2A9938D73A1}"/>
              </a:ext>
            </a:extLst>
          </p:cNvPr>
          <p:cNvSpPr txBox="1"/>
          <p:nvPr/>
        </p:nvSpPr>
        <p:spPr>
          <a:xfrm>
            <a:off x="968991" y="3096778"/>
            <a:ext cx="86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Language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ehavior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cloning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+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RL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value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filtering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[Meta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FAIR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et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al.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2022]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64AA2-3206-9A2B-A2E3-CAACF4CE5761}"/>
              </a:ext>
            </a:extLst>
          </p:cNvPr>
          <p:cNvSpPr txBox="1"/>
          <p:nvPr/>
        </p:nvSpPr>
        <p:spPr>
          <a:xfrm>
            <a:off x="968991" y="3567291"/>
            <a:ext cx="86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LLM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diverse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prompt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+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RL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selection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[Xu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et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al.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2023]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A79BF-B46F-09CE-9E24-52628B092C95}"/>
              </a:ext>
            </a:extLst>
          </p:cNvPr>
          <p:cNvSpPr txBox="1"/>
          <p:nvPr/>
        </p:nvSpPr>
        <p:spPr>
          <a:xfrm>
            <a:off x="266700" y="5889571"/>
            <a:ext cx="114982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M. Lewis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et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al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. Deal or no deal?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end-to-end learning for negotiation dialogues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2017.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Meta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FAIR.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Mastering the game of no-press diplomacy via human-regularized reinforcement learning and planning.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Nature,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2022.</a:t>
            </a:r>
            <a:b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Xu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et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el.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Exploring large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language models for communication games: An empirical study on werewolf.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</a:rPr>
              <a:t>NeurIPS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2023.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7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4" grpId="0"/>
      <p:bldP spid="9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583F96-EBA6-2875-112C-66E8C69EA5A6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F25AEE-EB0D-F088-56B2-31A3A4DD7B05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262A3B-7FB8-5349-ED22-F559D44DD1C4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48DF0-DEAB-7FF4-E48B-0F93ABB36697}"/>
              </a:ext>
            </a:extLst>
          </p:cNvPr>
          <p:cNvSpPr txBox="1"/>
          <p:nvPr/>
        </p:nvSpPr>
        <p:spPr>
          <a:xfrm>
            <a:off x="255896" y="1343689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Partially Observable Stochastic Games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Partial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bservability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Individual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ewards that may not fully align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FB3556-1A31-3CF3-15B0-7C188B467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6" y="2949902"/>
            <a:ext cx="3729942" cy="3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68FB314-B4B2-CCC2-BCF8-7C70F516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6" y="3429000"/>
            <a:ext cx="7877815" cy="287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86D3B6-F941-E084-1AA1-34A53083D50A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Problem Formulation I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opperplate Gothic Bold" panose="020E07050202060204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6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CB6A8E-F0EB-3627-F964-75484D27DADE}"/>
              </a:ext>
            </a:extLst>
          </p:cNvPr>
          <p:cNvSpPr/>
          <p:nvPr/>
        </p:nvSpPr>
        <p:spPr>
          <a:xfrm>
            <a:off x="228600" y="4752360"/>
            <a:ext cx="10590662" cy="1547598"/>
          </a:xfrm>
          <a:prstGeom prst="roundRect">
            <a:avLst/>
          </a:prstGeom>
          <a:solidFill>
            <a:srgbClr val="8EA1BD">
              <a:alpha val="501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</a:t>
            </a:r>
            <a:r>
              <a:rPr lang="en-US" altLang="en-US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generate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meaningful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natural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language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messages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</a:t>
            </a:r>
            <a:r>
              <a:rPr lang="en-US" altLang="en-US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comprehend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received natural language messages and </a:t>
            </a:r>
            <a:r>
              <a:rPr lang="en-US" altLang="en-US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incorporate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them into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high-level cooperative driving decisions?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7C0239-5794-5FAB-3974-B6AA73343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35184"/>
            <a:ext cx="1130643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Definition 1 (focal population)</a:t>
            </a:r>
            <a:r>
              <a:rPr kumimoji="0" lang="zh-CN" altLang="en-US" b="1" i="1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set of controllable agents that optimize their joint rewards given any background agents.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 Objectives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en-US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social welfare of </a:t>
            </a:r>
            <a:r>
              <a:rPr lang="en-US" altLang="en-US" dirty="0">
                <a:solidFill>
                  <a:srgbClr val="99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focal</a:t>
            </a:r>
            <a:r>
              <a:rPr lang="en-US" altLang="en-US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population agents.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                                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F596A838-5472-DE77-060E-65D2F39AE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6" y="3004059"/>
            <a:ext cx="3736553" cy="4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985F69F-E3F6-A869-5002-D2BA5AE0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79" y="3065147"/>
            <a:ext cx="2195146" cy="38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FCED2C-A685-890C-4858-7ECEBF05DB1D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BFB1E3-07D4-DEA2-B89D-1E8A63A2D45B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9EC136-D20D-7355-19A8-AC06F7BE1985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AF79C-2E34-2A78-4F80-F5507F05194A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Problem Formulation 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10A69A-C46C-9D15-2F8D-F96952D6E901}"/>
              </a:ext>
            </a:extLst>
          </p:cNvPr>
          <p:cNvSpPr txBox="1"/>
          <p:nvPr/>
        </p:nvSpPr>
        <p:spPr>
          <a:xfrm>
            <a:off x="228600" y="2859106"/>
            <a:ext cx="6107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Joint action space of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&lt;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messages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35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B7756E4-FBF2-0F9C-138E-C86FDF791A33}"/>
              </a:ext>
            </a:extLst>
          </p:cNvPr>
          <p:cNvSpPr/>
          <p:nvPr/>
        </p:nvSpPr>
        <p:spPr>
          <a:xfrm>
            <a:off x="3170420" y="1791325"/>
            <a:ext cx="7779895" cy="278067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846463-89A3-2AB7-0C86-7F034C0E1ED4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3FBA2-C14E-4623-9FB2-335916423143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9DE508-71F2-926F-5C3E-5773C16D7062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C77D7-3576-7E7E-5E74-6BDF686CEDC2}"/>
              </a:ext>
            </a:extLst>
          </p:cNvPr>
          <p:cNvSpPr txBox="1"/>
          <p:nvPr/>
        </p:nvSpPr>
        <p:spPr>
          <a:xfrm>
            <a:off x="12294172" y="-393572"/>
            <a:ext cx="24230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In-Context Knowledge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Autoregressive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  <a:p>
            <a:r>
              <a:rPr lang="en-US" dirty="0"/>
              <a:t>Chain-of-Thought Reasoning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836481-30E5-088D-A0FF-54A3AB324F99}"/>
              </a:ext>
            </a:extLst>
          </p:cNvPr>
          <p:cNvSpPr/>
          <p:nvPr/>
        </p:nvSpPr>
        <p:spPr>
          <a:xfrm>
            <a:off x="3627620" y="2106118"/>
            <a:ext cx="1573967" cy="502171"/>
          </a:xfrm>
          <a:prstGeom prst="round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B89CA9-5FCF-2F9A-DFAD-054B728C5AD6}"/>
              </a:ext>
            </a:extLst>
          </p:cNvPr>
          <p:cNvSpPr/>
          <p:nvPr/>
        </p:nvSpPr>
        <p:spPr>
          <a:xfrm>
            <a:off x="3627619" y="2850630"/>
            <a:ext cx="1573967" cy="502171"/>
          </a:xfrm>
          <a:prstGeom prst="round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Observation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A8A0DE-115C-1C41-A954-66BAC4342ED5}"/>
              </a:ext>
            </a:extLst>
          </p:cNvPr>
          <p:cNvSpPr/>
          <p:nvPr/>
        </p:nvSpPr>
        <p:spPr>
          <a:xfrm>
            <a:off x="5893632" y="2751946"/>
            <a:ext cx="1980380" cy="677045"/>
          </a:xfrm>
          <a:prstGeom prst="roundRect">
            <a:avLst/>
          </a:prstGeom>
          <a:solidFill>
            <a:srgbClr val="8EA1BD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CEBCB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Chain-of-thought Reasoning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59399BE-9624-BBFF-687F-9783CC9B0DC9}"/>
              </a:ext>
            </a:extLst>
          </p:cNvPr>
          <p:cNvSpPr/>
          <p:nvPr/>
        </p:nvSpPr>
        <p:spPr>
          <a:xfrm>
            <a:off x="8566058" y="2839383"/>
            <a:ext cx="1980380" cy="502171"/>
          </a:xfrm>
          <a:prstGeom prst="roundRect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 Command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A3851F4-177F-F1CC-6E78-65FCD3EA3C1A}"/>
              </a:ext>
            </a:extLst>
          </p:cNvPr>
          <p:cNvSpPr/>
          <p:nvPr/>
        </p:nvSpPr>
        <p:spPr>
          <a:xfrm>
            <a:off x="8566058" y="3505202"/>
            <a:ext cx="1980380" cy="502171"/>
          </a:xfrm>
          <a:prstGeom prst="roundRect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Message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DC55D59-DCC0-EB3C-FF8A-C1F75E0F4CAC}"/>
              </a:ext>
            </a:extLst>
          </p:cNvPr>
          <p:cNvSpPr/>
          <p:nvPr/>
        </p:nvSpPr>
        <p:spPr>
          <a:xfrm>
            <a:off x="3627619" y="3595142"/>
            <a:ext cx="1573967" cy="595636"/>
          </a:xfrm>
          <a:prstGeom prst="round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Received Messages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D19659-86EF-B0E4-53A6-89063467724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201587" y="2357204"/>
            <a:ext cx="644166" cy="60085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071701-3AFE-C4A1-2262-DEF2FCF48E4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201586" y="3101716"/>
            <a:ext cx="644167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524B07D-5A97-EFEE-3C30-2EB73043AA72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5201586" y="3200400"/>
            <a:ext cx="644167" cy="69256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75F5DC-74CA-2B6F-8898-B3609D30E227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7874012" y="3090469"/>
            <a:ext cx="692046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B6ABAE-D085-DD04-A4B8-D173903CD196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7874012" y="3090469"/>
            <a:ext cx="692046" cy="665819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Brain with solid fill">
            <a:extLst>
              <a:ext uri="{FF2B5EF4-FFF2-40B4-BE49-F238E27FC236}">
                <a16:creationId xmlns:a16="http://schemas.microsoft.com/office/drawing/2014/main" id="{08F382CD-285F-E56D-FB97-2634E1F35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6622" y="3423378"/>
            <a:ext cx="914400" cy="914400"/>
          </a:xfrm>
          <a:prstGeom prst="rect">
            <a:avLst/>
          </a:prstGeom>
        </p:spPr>
      </p:pic>
      <p:pic>
        <p:nvPicPr>
          <p:cNvPr id="38" name="Picture 3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4E7052E-7AB0-C7E1-7D3E-5621FDE5A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294" y="1842277"/>
            <a:ext cx="832129" cy="832129"/>
          </a:xfrm>
          <a:prstGeom prst="rect">
            <a:avLst/>
          </a:prstGeom>
        </p:spPr>
      </p:pic>
      <p:pic>
        <p:nvPicPr>
          <p:cNvPr id="40" name="Graphic 39" descr="Car with solid fill">
            <a:extLst>
              <a:ext uri="{FF2B5EF4-FFF2-40B4-BE49-F238E27FC236}">
                <a16:creationId xmlns:a16="http://schemas.microsoft.com/office/drawing/2014/main" id="{D2D8D9B6-0EF9-DA95-3313-057740E67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862" y="4190778"/>
            <a:ext cx="2495550" cy="249555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B335E07-0717-759D-0E2E-879C868BFA67}"/>
              </a:ext>
            </a:extLst>
          </p:cNvPr>
          <p:cNvSpPr txBox="1"/>
          <p:nvPr/>
        </p:nvSpPr>
        <p:spPr>
          <a:xfrm>
            <a:off x="6026927" y="2044093"/>
            <a:ext cx="2066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LLM Agent Policy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0E2A9-9E1B-7F62-8BB0-B850D3B36F4A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Agent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Framework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1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DFABF3DE-756A-F5F9-ECD4-A9343CD8C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066800"/>
            <a:ext cx="5808134" cy="34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877F0F2-EF26-7A27-767B-2D50DF62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5264" y="1066800"/>
            <a:ext cx="5808136" cy="34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19E623-6F2F-D95B-E4F7-6C362E09AB64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67EB16-EF67-F92E-E025-CC53E4D8E9D0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747628-D423-0E87-C1A9-3A75F9E5DB12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E8483-2468-1CEC-742D-D3830C7D306E}"/>
              </a:ext>
            </a:extLst>
          </p:cNvPr>
          <p:cNvSpPr txBox="1"/>
          <p:nvPr/>
        </p:nvSpPr>
        <p:spPr>
          <a:xfrm>
            <a:off x="914400" y="4572000"/>
            <a:ext cx="1698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Focal Agents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198C11-9C49-A651-F33A-2E8A2808D3A9}"/>
              </a:ext>
            </a:extLst>
          </p:cNvPr>
          <p:cNvSpPr/>
          <p:nvPr/>
        </p:nvSpPr>
        <p:spPr>
          <a:xfrm>
            <a:off x="228600" y="4652704"/>
            <a:ext cx="685800" cy="2079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77A73-DA4D-6A0B-1AF1-F3936773EA86}"/>
              </a:ext>
            </a:extLst>
          </p:cNvPr>
          <p:cNvSpPr txBox="1"/>
          <p:nvPr/>
        </p:nvSpPr>
        <p:spPr>
          <a:xfrm>
            <a:off x="3729299" y="4572000"/>
            <a:ext cx="1960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Potential Colliders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0802C7-7EAC-31E4-9065-E1121CCBF971}"/>
              </a:ext>
            </a:extLst>
          </p:cNvPr>
          <p:cNvSpPr/>
          <p:nvPr/>
        </p:nvSpPr>
        <p:spPr>
          <a:xfrm>
            <a:off x="3043499" y="4652704"/>
            <a:ext cx="685800" cy="207924"/>
          </a:xfrm>
          <a:prstGeom prst="rect">
            <a:avLst/>
          </a:prstGeom>
          <a:solidFill>
            <a:srgbClr val="A640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EEB0F-AEB6-9701-2ED5-FC8C2D269F1D}"/>
              </a:ext>
            </a:extLst>
          </p:cNvPr>
          <p:cNvSpPr txBox="1"/>
          <p:nvPr/>
        </p:nvSpPr>
        <p:spPr>
          <a:xfrm>
            <a:off x="6915454" y="4572000"/>
            <a:ext cx="231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Background Agents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F6E07A-55E7-083C-0A32-7EA884D76843}"/>
              </a:ext>
            </a:extLst>
          </p:cNvPr>
          <p:cNvSpPr/>
          <p:nvPr/>
        </p:nvSpPr>
        <p:spPr>
          <a:xfrm>
            <a:off x="6229654" y="4652704"/>
            <a:ext cx="685800" cy="2079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1BA6E-2942-DDEE-A53E-1239AF1D0CCF}"/>
              </a:ext>
            </a:extLst>
          </p:cNvPr>
          <p:cNvSpPr txBox="1"/>
          <p:nvPr/>
        </p:nvSpPr>
        <p:spPr>
          <a:xfrm>
            <a:off x="214950" y="5145197"/>
            <a:ext cx="11250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b="1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Language-specified Individual tasks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 that may not fully aligned (need to cooperate on perception or negotiation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)</a:t>
            </a:r>
            <a:endParaRPr lang="en-US" sz="1800" u="none" strike="noStrike" dirty="0">
              <a:solidFill>
                <a:srgbClr val="595959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995422B6-AFE5-D3C8-B27F-FE78A88749D1}"/>
              </a:ext>
            </a:extLst>
          </p:cNvPr>
          <p:cNvSpPr/>
          <p:nvPr/>
        </p:nvSpPr>
        <p:spPr>
          <a:xfrm rot="19104517">
            <a:off x="1175032" y="3187963"/>
            <a:ext cx="82702" cy="186712"/>
          </a:xfrm>
          <a:prstGeom prst="upArrow">
            <a:avLst>
              <a:gd name="adj1" fmla="val 50000"/>
              <a:gd name="adj2" fmla="val 15507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78EF1E-0F60-22DC-2362-645F806A02E1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pperplate Gothic Bold" panose="020E0705020206020404" pitchFamily="34" charset="77"/>
                <a:ea typeface="Helvetica Neue" panose="02000503000000020004" pitchFamily="2" charset="0"/>
                <a:cs typeface="Broadway" panose="020F0502020204030204" pitchFamily="34" charset="0"/>
              </a:rPr>
              <a:t>TalkingVehiclesGym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Scenarios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D050F0-109E-E9EC-C797-432AFC819FA5}"/>
              </a:ext>
            </a:extLst>
          </p:cNvPr>
          <p:cNvSpPr txBox="1"/>
          <p:nvPr/>
        </p:nvSpPr>
        <p:spPr>
          <a:xfrm>
            <a:off x="214950" y="5901570"/>
            <a:ext cx="11250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b="1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Action space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: natural language message generation and atomic controls </a:t>
            </a:r>
          </a:p>
          <a:p>
            <a:pPr rtl="0"/>
            <a:r>
              <a:rPr lang="en-US" sz="1800" u="none" strike="noStrike" dirty="0">
                <a:solidFill>
                  <a:srgbClr val="0C5394"/>
                </a:solidFill>
                <a:effectLst/>
                <a:latin typeface="Ubuntu Mono" panose="020B0509030602030204" pitchFamily="49" charset="0"/>
              </a:rPr>
              <a:t>go, slow done, speed up, stop, change to the left lane, change to the right lane</a:t>
            </a:r>
            <a:endParaRPr lang="en-US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165C05-F01C-6DDC-E986-77D102F5B4E2}"/>
              </a:ext>
            </a:extLst>
          </p:cNvPr>
          <p:cNvSpPr txBox="1"/>
          <p:nvPr/>
        </p:nvSpPr>
        <p:spPr>
          <a:xfrm>
            <a:off x="214950" y="5523384"/>
            <a:ext cx="11631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Text scenario description 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with </a:t>
            </a:r>
            <a:r>
              <a:rPr lang="en-US" sz="1800" b="1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partial observability 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awareness to reduce the perception difficulty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4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A375DB-F0CE-178E-1997-1C0CDC5C696F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1085385" y="5158769"/>
            <a:ext cx="0" cy="1699231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958582-63BA-7898-41CB-076BDB6E810B}"/>
              </a:ext>
            </a:extLst>
          </p:cNvPr>
          <p:cNvCxnSpPr>
            <a:cxnSpLocks/>
            <a:stCxn id="11" idx="4"/>
            <a:endCxn id="12" idx="0"/>
          </p:cNvCxnSpPr>
          <p:nvPr/>
        </p:nvCxnSpPr>
        <p:spPr>
          <a:xfrm>
            <a:off x="1085385" y="4341167"/>
            <a:ext cx="0" cy="665202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7C882D-1AC8-0359-9579-47AB80B30957}"/>
              </a:ext>
            </a:extLst>
          </p:cNvPr>
          <p:cNvCxnSpPr>
            <a:cxnSpLocks/>
            <a:stCxn id="10" idx="4"/>
            <a:endCxn id="11" idx="0"/>
          </p:cNvCxnSpPr>
          <p:nvPr/>
        </p:nvCxnSpPr>
        <p:spPr>
          <a:xfrm>
            <a:off x="1085385" y="3426767"/>
            <a:ext cx="0" cy="76200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7B964A-5A4E-3E81-40E4-2EAFF47BCCA7}"/>
              </a:ext>
            </a:extLst>
          </p:cNvPr>
          <p:cNvCxnSpPr>
            <a:cxnSpLocks/>
            <a:stCxn id="9" idx="4"/>
            <a:endCxn id="10" idx="0"/>
          </p:cNvCxnSpPr>
          <p:nvPr/>
        </p:nvCxnSpPr>
        <p:spPr>
          <a:xfrm>
            <a:off x="1085385" y="2516832"/>
            <a:ext cx="0" cy="757535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15D2DF-E476-39A3-AB25-044062CB1CB4}"/>
              </a:ext>
            </a:extLst>
          </p:cNvPr>
          <p:cNvCxnSpPr>
            <a:cxnSpLocks/>
            <a:stCxn id="2" idx="4"/>
            <a:endCxn id="9" idx="0"/>
          </p:cNvCxnSpPr>
          <p:nvPr/>
        </p:nvCxnSpPr>
        <p:spPr>
          <a:xfrm>
            <a:off x="1085385" y="1602432"/>
            <a:ext cx="0" cy="76200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BB1EFC7-CF68-C0F6-2175-2C47544D70FC}"/>
              </a:ext>
            </a:extLst>
          </p:cNvPr>
          <p:cNvSpPr/>
          <p:nvPr/>
        </p:nvSpPr>
        <p:spPr>
          <a:xfrm>
            <a:off x="1009185" y="1450032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0D28D-89AC-B1D3-113B-95EEBF19C362}"/>
              </a:ext>
            </a:extLst>
          </p:cNvPr>
          <p:cNvSpPr txBox="1"/>
          <p:nvPr/>
        </p:nvSpPr>
        <p:spPr>
          <a:xfrm>
            <a:off x="1493519" y="1295400"/>
            <a:ext cx="26068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Conversational AI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ChatGPT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4508C-AE5E-4B90-BE3E-817DCBF94B53}"/>
              </a:ext>
            </a:extLst>
          </p:cNvPr>
          <p:cNvSpPr txBox="1"/>
          <p:nvPr/>
        </p:nvSpPr>
        <p:spPr>
          <a:xfrm>
            <a:off x="1493519" y="2209800"/>
            <a:ext cx="8488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Reasoners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GPT-o3, DeepSeek-R1, Gemini-2.5 Pro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F6894-0F39-67A6-D459-5C4793912585}"/>
              </a:ext>
            </a:extLst>
          </p:cNvPr>
          <p:cNvSpPr txBox="1"/>
          <p:nvPr/>
        </p:nvSpPr>
        <p:spPr>
          <a:xfrm>
            <a:off x="1493518" y="3119735"/>
            <a:ext cx="9860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Autonomous Agents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Take actions autonomously for extended periods, taking actions on a user’s behalf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08D10-8111-A2F1-87B5-D4A7DE414597}"/>
              </a:ext>
            </a:extLst>
          </p:cNvPr>
          <p:cNvSpPr txBox="1"/>
          <p:nvPr/>
        </p:nvSpPr>
        <p:spPr>
          <a:xfrm>
            <a:off x="1493518" y="4034135"/>
            <a:ext cx="8333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Innovators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Develop new ideas, inventions, solutions, and scientific breakthrough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EA224-5B9E-3C2B-5801-B3EF4894F419}"/>
              </a:ext>
            </a:extLst>
          </p:cNvPr>
          <p:cNvSpPr txBox="1"/>
          <p:nvPr/>
        </p:nvSpPr>
        <p:spPr>
          <a:xfrm>
            <a:off x="1493519" y="4851737"/>
            <a:ext cx="10165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Organizations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Effectively manage and operate entire organizations, making strategic decisions and optimizing performance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1A75F0-918D-B61A-9212-483503A02DC8}"/>
              </a:ext>
            </a:extLst>
          </p:cNvPr>
          <p:cNvSpPr/>
          <p:nvPr/>
        </p:nvSpPr>
        <p:spPr>
          <a:xfrm>
            <a:off x="1009185" y="2364432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E96619-1C1B-6D3D-E79D-5C1EE2237EE8}"/>
              </a:ext>
            </a:extLst>
          </p:cNvPr>
          <p:cNvSpPr/>
          <p:nvPr/>
        </p:nvSpPr>
        <p:spPr>
          <a:xfrm>
            <a:off x="1009185" y="3274367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29A345-6D70-7709-408C-80217521BF47}"/>
              </a:ext>
            </a:extLst>
          </p:cNvPr>
          <p:cNvSpPr/>
          <p:nvPr/>
        </p:nvSpPr>
        <p:spPr>
          <a:xfrm>
            <a:off x="1009185" y="4188767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ABEC1B-FF44-89CC-FD3E-3FDC243CF356}"/>
              </a:ext>
            </a:extLst>
          </p:cNvPr>
          <p:cNvSpPr/>
          <p:nvPr/>
        </p:nvSpPr>
        <p:spPr>
          <a:xfrm>
            <a:off x="1009185" y="5006369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71D2CF-2043-DDB7-48CA-AEADFBAB8030}"/>
              </a:ext>
            </a:extLst>
          </p:cNvPr>
          <p:cNvCxnSpPr>
            <a:cxnSpLocks/>
          </p:cNvCxnSpPr>
          <p:nvPr/>
        </p:nvCxnSpPr>
        <p:spPr>
          <a:xfrm>
            <a:off x="1085385" y="0"/>
            <a:ext cx="0" cy="144780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89DCAD8-C910-4F65-FA7C-1E1DCB834D42}"/>
              </a:ext>
            </a:extLst>
          </p:cNvPr>
          <p:cNvSpPr txBox="1"/>
          <p:nvPr/>
        </p:nvSpPr>
        <p:spPr>
          <a:xfrm>
            <a:off x="10439400" y="6248400"/>
            <a:ext cx="15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OpenAI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2024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70EF6B-F491-EA95-4A7E-8C3E1B71B436}"/>
              </a:ext>
            </a:extLst>
          </p:cNvPr>
          <p:cNvSpPr txBox="1"/>
          <p:nvPr/>
        </p:nvSpPr>
        <p:spPr>
          <a:xfrm>
            <a:off x="2434060" y="3051601"/>
            <a:ext cx="7323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Aft>
                <a:spcPts val="1000"/>
              </a:spcAft>
            </a:pPr>
            <a:r>
              <a:rPr lang="en-US" sz="2400" u="none" strike="noStrike" dirty="0"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LLM agents establish collaboration without prior interactions?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6C09F-88D8-2896-6047-8F51399408ED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E56A5-74E0-C94F-2C3C-6F033EA1E928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5BE43F-9AA1-EB94-BC09-B4A7D0442C45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Output image">
            <a:extLst>
              <a:ext uri="{FF2B5EF4-FFF2-40B4-BE49-F238E27FC236}">
                <a16:creationId xmlns:a16="http://schemas.microsoft.com/office/drawing/2014/main" id="{708E0E42-3C33-F01C-C15B-0E921AA6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828272"/>
            <a:ext cx="5291666" cy="320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Output image">
            <a:extLst>
              <a:ext uri="{FF2B5EF4-FFF2-40B4-BE49-F238E27FC236}">
                <a16:creationId xmlns:a16="http://schemas.microsoft.com/office/drawing/2014/main" id="{703A8855-48C2-DCAE-E0B1-602F9DCAD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848115"/>
            <a:ext cx="5291667" cy="31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B3BE58-7020-F872-28DB-83B3866963E2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CCD51-2717-F2E3-007D-31049167F464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9D6D33-3150-A485-4224-521016E2820A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360D0-C8C3-ABBD-8BA9-4C845F34A873}"/>
              </a:ext>
            </a:extLst>
          </p:cNvPr>
          <p:cNvSpPr txBox="1"/>
          <p:nvPr/>
        </p:nvSpPr>
        <p:spPr>
          <a:xfrm>
            <a:off x="1338947" y="5184447"/>
            <a:ext cx="304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Success Rates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69C1C-4CD1-4A28-6134-EC67E2C9D1FB}"/>
              </a:ext>
            </a:extLst>
          </p:cNvPr>
          <p:cNvSpPr txBox="1"/>
          <p:nvPr/>
        </p:nvSpPr>
        <p:spPr>
          <a:xfrm>
            <a:off x="7378769" y="5182907"/>
            <a:ext cx="304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Collision Rates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36021D-851C-3936-1AD7-39AE48E0D708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Agent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Zero-shot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Performance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6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543306-0240-A4DD-50B1-69D69A5F34B8}"/>
              </a:ext>
            </a:extLst>
          </p:cNvPr>
          <p:cNvSpPr txBox="1"/>
          <p:nvPr/>
        </p:nvSpPr>
        <p:spPr>
          <a:xfrm>
            <a:off x="2700278" y="3155113"/>
            <a:ext cx="7323880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fontAlgn="base">
              <a:spcAft>
                <a:spcPts val="1000"/>
              </a:spcAft>
              <a:buAutoNum type="arabicParenBoth"/>
            </a:pPr>
            <a:r>
              <a:rPr lang="en-US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agents do not communicate effectively to understand each other's needs in perception or achieve agreement in negotiation</a:t>
            </a:r>
          </a:p>
          <a:p>
            <a:pPr marL="342900" indent="-342900" algn="ctr" fontAlgn="base">
              <a:spcAft>
                <a:spcPts val="1000"/>
              </a:spcAft>
              <a:buAutoNum type="arabicParenBoth"/>
            </a:pPr>
            <a:r>
              <a:rPr lang="en-US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even when the messages make sense to humans, agents do not respond with appropriate driving commands</a:t>
            </a:r>
            <a:endParaRPr lang="en-US" sz="1800" u="none" strike="noStrike" dirty="0">
              <a:solidFill>
                <a:srgbClr val="595959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B1B19-543A-E701-8116-6DCFB4FD819D}"/>
              </a:ext>
            </a:extLst>
          </p:cNvPr>
          <p:cNvSpPr txBox="1"/>
          <p:nvPr/>
        </p:nvSpPr>
        <p:spPr>
          <a:xfrm>
            <a:off x="2434060" y="3282434"/>
            <a:ext cx="7323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Aft>
                <a:spcPts val="1000"/>
              </a:spcAft>
            </a:pPr>
            <a:r>
              <a:rPr lang="en-US" sz="2400" u="none" strike="noStrike" dirty="0"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do the agents fail?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5254AE-8CA1-771B-A0BE-51EA51E40927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B67C5-D87C-15F0-0B2D-37B7AD4D8CEC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C8CDE5-4756-6C61-C708-EC72785C4372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1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8E8703-A411-8718-AEE1-637CABE19025}"/>
              </a:ext>
            </a:extLst>
          </p:cNvPr>
          <p:cNvSpPr txBox="1"/>
          <p:nvPr/>
        </p:nvSpPr>
        <p:spPr>
          <a:xfrm>
            <a:off x="2434060" y="3236267"/>
            <a:ext cx="7323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Aft>
                <a:spcPts val="1000"/>
              </a:spcAft>
            </a:pPr>
            <a:r>
              <a:rPr lang="en-US" sz="24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Multi-agent learning is needed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181968-BD44-6A0A-6C5F-21F12AE85BA4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D56BEC-DC11-FD21-B7D0-7D7A0DEBA673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4B63-D83D-0DDF-10C1-B2664C5C0FED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EFEEC-6EF8-EF64-5B97-E2EFFAC90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034BEA9-8EAD-85D8-E169-06D4F1716DC5}"/>
              </a:ext>
            </a:extLst>
          </p:cNvPr>
          <p:cNvSpPr/>
          <p:nvPr/>
        </p:nvSpPr>
        <p:spPr>
          <a:xfrm>
            <a:off x="3170420" y="1270463"/>
            <a:ext cx="7779895" cy="278067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356537-15FB-D9B2-3698-849017EEEA5D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0A847C-081D-4DE6-9641-EF7C17C94E6F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866F4-D441-4D03-EF74-7DC04DA6F10F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6DC08D-3769-30AD-16A0-833C1DB5D7C4}"/>
              </a:ext>
            </a:extLst>
          </p:cNvPr>
          <p:cNvSpPr/>
          <p:nvPr/>
        </p:nvSpPr>
        <p:spPr>
          <a:xfrm>
            <a:off x="3627620" y="1585256"/>
            <a:ext cx="1573967" cy="502171"/>
          </a:xfrm>
          <a:prstGeom prst="round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Task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A3444C7-2A48-1F84-8AE1-E9B03BF46E61}"/>
              </a:ext>
            </a:extLst>
          </p:cNvPr>
          <p:cNvSpPr/>
          <p:nvPr/>
        </p:nvSpPr>
        <p:spPr>
          <a:xfrm>
            <a:off x="3627619" y="2329768"/>
            <a:ext cx="1573967" cy="502171"/>
          </a:xfrm>
          <a:prstGeom prst="round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Observation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97DF26-3022-E852-420E-F22DD50DA094}"/>
              </a:ext>
            </a:extLst>
          </p:cNvPr>
          <p:cNvSpPr/>
          <p:nvPr/>
        </p:nvSpPr>
        <p:spPr>
          <a:xfrm>
            <a:off x="5893632" y="2231084"/>
            <a:ext cx="1980380" cy="677045"/>
          </a:xfrm>
          <a:prstGeom prst="roundRect">
            <a:avLst/>
          </a:prstGeom>
          <a:solidFill>
            <a:srgbClr val="8EA1BD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CEBCB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Chain-of-thought Reasoning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5AB0925-374A-5DCA-9224-140EBA52CA9D}"/>
              </a:ext>
            </a:extLst>
          </p:cNvPr>
          <p:cNvSpPr/>
          <p:nvPr/>
        </p:nvSpPr>
        <p:spPr>
          <a:xfrm>
            <a:off x="8566058" y="2318521"/>
            <a:ext cx="1980380" cy="502171"/>
          </a:xfrm>
          <a:prstGeom prst="roundRect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 Command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91AE3D9-3509-E850-775E-49AD30075D42}"/>
              </a:ext>
            </a:extLst>
          </p:cNvPr>
          <p:cNvSpPr/>
          <p:nvPr/>
        </p:nvSpPr>
        <p:spPr>
          <a:xfrm>
            <a:off x="8566058" y="2984340"/>
            <a:ext cx="1980380" cy="502171"/>
          </a:xfrm>
          <a:prstGeom prst="roundRect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Message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FCE557C-E6A0-2273-11C0-9E1DF8DAF9DF}"/>
              </a:ext>
            </a:extLst>
          </p:cNvPr>
          <p:cNvSpPr/>
          <p:nvPr/>
        </p:nvSpPr>
        <p:spPr>
          <a:xfrm>
            <a:off x="3627619" y="3074280"/>
            <a:ext cx="1573967" cy="595636"/>
          </a:xfrm>
          <a:prstGeom prst="round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Received Messages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358229-6371-AF0C-BE38-8C4C9B22B18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201587" y="1836342"/>
            <a:ext cx="644166" cy="60085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8E6DB7-91B5-C911-8D83-9EE3EA32F63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201586" y="2580854"/>
            <a:ext cx="644167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E85AB6-7D04-5D9A-3B93-73A08DE155F6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5201586" y="2679538"/>
            <a:ext cx="644167" cy="69256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B226B1-8962-2101-41AA-D06FD5E2EDA3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7874012" y="2569607"/>
            <a:ext cx="692046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0912AD-236A-BCA9-CF4F-85A5E8ECD1E3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7874012" y="2569607"/>
            <a:ext cx="692046" cy="665819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Brain with solid fill">
            <a:extLst>
              <a:ext uri="{FF2B5EF4-FFF2-40B4-BE49-F238E27FC236}">
                <a16:creationId xmlns:a16="http://schemas.microsoft.com/office/drawing/2014/main" id="{6D107FF9-6396-49C0-618A-949E3FA3C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6622" y="2902516"/>
            <a:ext cx="914400" cy="914400"/>
          </a:xfrm>
          <a:prstGeom prst="rect">
            <a:avLst/>
          </a:prstGeom>
        </p:spPr>
      </p:pic>
      <p:pic>
        <p:nvPicPr>
          <p:cNvPr id="38" name="Picture 3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01A3358-FFCA-01FD-B215-1DF6621A1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294" y="1321415"/>
            <a:ext cx="832129" cy="832129"/>
          </a:xfrm>
          <a:prstGeom prst="rect">
            <a:avLst/>
          </a:prstGeom>
        </p:spPr>
      </p:pic>
      <p:pic>
        <p:nvPicPr>
          <p:cNvPr id="40" name="Graphic 39" descr="Car with solid fill">
            <a:extLst>
              <a:ext uri="{FF2B5EF4-FFF2-40B4-BE49-F238E27FC236}">
                <a16:creationId xmlns:a16="http://schemas.microsoft.com/office/drawing/2014/main" id="{3078E022-80A3-4DA4-76D6-154D3790D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862" y="4190778"/>
            <a:ext cx="2495550" cy="249555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4BD5AF-A8AF-64C3-5590-0CCFCCC0A5B1}"/>
              </a:ext>
            </a:extLst>
          </p:cNvPr>
          <p:cNvSpPr txBox="1"/>
          <p:nvPr/>
        </p:nvSpPr>
        <p:spPr>
          <a:xfrm>
            <a:off x="6026927" y="1523231"/>
            <a:ext cx="2066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LLM Agent Policy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60C4EB-58E9-D3B0-76C6-B86B089C954B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Agent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Framework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2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EF009-9896-D58B-0647-3CB9A76B5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FEEC52-593A-1316-E264-508232B76B35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0B9F2-A28E-24C6-C85F-16C12FB52E5D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BA8F9-DDC4-A46E-E2DB-65A57A63CE11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E59BA-761E-7E00-2B3D-85B0C9852565}"/>
              </a:ext>
            </a:extLst>
          </p:cNvPr>
          <p:cNvSpPr txBox="1"/>
          <p:nvPr/>
        </p:nvSpPr>
        <p:spPr>
          <a:xfrm>
            <a:off x="12294172" y="-393572"/>
            <a:ext cx="24230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In-Context Knowledge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Autoregressive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  <a:p>
            <a:r>
              <a:rPr lang="en-US" dirty="0"/>
              <a:t>Chain-of-Thought Reasoning</a:t>
            </a:r>
          </a:p>
        </p:txBody>
      </p:sp>
      <p:pic>
        <p:nvPicPr>
          <p:cNvPr id="40" name="Graphic 39" descr="Car with solid fill">
            <a:extLst>
              <a:ext uri="{FF2B5EF4-FFF2-40B4-BE49-F238E27FC236}">
                <a16:creationId xmlns:a16="http://schemas.microsoft.com/office/drawing/2014/main" id="{9B989C25-FEDE-CA72-C8E8-972D4165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862" y="4190778"/>
            <a:ext cx="2495550" cy="249555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DEB40D9-34CA-2BE5-D4D0-13FF3201FC8D}"/>
              </a:ext>
            </a:extLst>
          </p:cNvPr>
          <p:cNvSpPr/>
          <p:nvPr/>
        </p:nvSpPr>
        <p:spPr>
          <a:xfrm>
            <a:off x="3627618" y="3910186"/>
            <a:ext cx="1573967" cy="595636"/>
          </a:xfrm>
          <a:prstGeom prst="roundRect">
            <a:avLst/>
          </a:prstGeom>
          <a:solidFill>
            <a:srgbClr val="F5C4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Knowledge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Strategy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826CDA-2195-239D-35DB-46CC545AC837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5201585" y="2843840"/>
            <a:ext cx="644168" cy="1364164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0D9CE9B-6C01-42DB-3666-CE784505D4E9}"/>
              </a:ext>
            </a:extLst>
          </p:cNvPr>
          <p:cNvSpPr/>
          <p:nvPr/>
        </p:nvSpPr>
        <p:spPr>
          <a:xfrm>
            <a:off x="3170420" y="1270463"/>
            <a:ext cx="7779895" cy="343525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3DB5F3F-82B6-0147-E588-22480BB75742}"/>
              </a:ext>
            </a:extLst>
          </p:cNvPr>
          <p:cNvSpPr/>
          <p:nvPr/>
        </p:nvSpPr>
        <p:spPr>
          <a:xfrm>
            <a:off x="3627620" y="1585256"/>
            <a:ext cx="1573967" cy="502171"/>
          </a:xfrm>
          <a:prstGeom prst="round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Task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094397B-9FD8-67B5-F348-D7113DCF3C00}"/>
              </a:ext>
            </a:extLst>
          </p:cNvPr>
          <p:cNvSpPr/>
          <p:nvPr/>
        </p:nvSpPr>
        <p:spPr>
          <a:xfrm>
            <a:off x="3627619" y="2329768"/>
            <a:ext cx="1573967" cy="502171"/>
          </a:xfrm>
          <a:prstGeom prst="round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Observation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3FF934C-D7B5-4FE4-EDE1-0B630A83C934}"/>
              </a:ext>
            </a:extLst>
          </p:cNvPr>
          <p:cNvSpPr/>
          <p:nvPr/>
        </p:nvSpPr>
        <p:spPr>
          <a:xfrm>
            <a:off x="5893632" y="2231084"/>
            <a:ext cx="1980380" cy="677045"/>
          </a:xfrm>
          <a:prstGeom prst="roundRect">
            <a:avLst/>
          </a:prstGeom>
          <a:solidFill>
            <a:srgbClr val="8EA1BD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CEBCB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Chain-of-thought Reasoning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7271CB1-F11B-F84F-0084-295DF137BF70}"/>
              </a:ext>
            </a:extLst>
          </p:cNvPr>
          <p:cNvSpPr/>
          <p:nvPr/>
        </p:nvSpPr>
        <p:spPr>
          <a:xfrm>
            <a:off x="8566058" y="2318521"/>
            <a:ext cx="1980380" cy="502171"/>
          </a:xfrm>
          <a:prstGeom prst="roundRect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 Command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0BA064A-1BC5-D235-74CC-7C420E9ECBEF}"/>
              </a:ext>
            </a:extLst>
          </p:cNvPr>
          <p:cNvSpPr/>
          <p:nvPr/>
        </p:nvSpPr>
        <p:spPr>
          <a:xfrm>
            <a:off x="8566058" y="2984340"/>
            <a:ext cx="1980380" cy="502171"/>
          </a:xfrm>
          <a:prstGeom prst="roundRect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Message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1B941BE-ECD7-88E2-945A-D566D853A421}"/>
              </a:ext>
            </a:extLst>
          </p:cNvPr>
          <p:cNvSpPr/>
          <p:nvPr/>
        </p:nvSpPr>
        <p:spPr>
          <a:xfrm>
            <a:off x="3627619" y="3074280"/>
            <a:ext cx="1573967" cy="595636"/>
          </a:xfrm>
          <a:prstGeom prst="round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Received Messages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3ACD97-CA99-D78A-4935-494B4F402341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5201587" y="1836342"/>
            <a:ext cx="644166" cy="60085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B5BCDFA-BBD1-C663-15BA-0295402D3FF9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5201586" y="2580854"/>
            <a:ext cx="644167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CE9A81F-D129-A32F-F4C8-EBB1BCC5266F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5201586" y="2679538"/>
            <a:ext cx="644167" cy="69256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B037514-C25A-FCD9-302B-05894812C6C3}"/>
              </a:ext>
            </a:extLst>
          </p:cNvPr>
          <p:cNvCxnSpPr>
            <a:cxnSpLocks/>
            <a:stCxn id="42" idx="3"/>
            <a:endCxn id="44" idx="1"/>
          </p:cNvCxnSpPr>
          <p:nvPr/>
        </p:nvCxnSpPr>
        <p:spPr>
          <a:xfrm>
            <a:off x="7874012" y="2569607"/>
            <a:ext cx="692046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E0C489D-8462-40F4-BE27-6C62D70E48B7}"/>
              </a:ext>
            </a:extLst>
          </p:cNvPr>
          <p:cNvCxnSpPr>
            <a:cxnSpLocks/>
            <a:stCxn id="42" idx="3"/>
            <a:endCxn id="45" idx="1"/>
          </p:cNvCxnSpPr>
          <p:nvPr/>
        </p:nvCxnSpPr>
        <p:spPr>
          <a:xfrm>
            <a:off x="7874012" y="2569607"/>
            <a:ext cx="692046" cy="665819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Graphic 51" descr="Brain with solid fill">
            <a:extLst>
              <a:ext uri="{FF2B5EF4-FFF2-40B4-BE49-F238E27FC236}">
                <a16:creationId xmlns:a16="http://schemas.microsoft.com/office/drawing/2014/main" id="{33DCCE18-5A02-6F88-845D-1BB67E5BC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6622" y="2902516"/>
            <a:ext cx="914400" cy="914400"/>
          </a:xfrm>
          <a:prstGeom prst="rect">
            <a:avLst/>
          </a:prstGeom>
        </p:spPr>
      </p:pic>
      <p:pic>
        <p:nvPicPr>
          <p:cNvPr id="53" name="Picture 5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E15860F-73B6-1ECE-827F-38DECEB05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294" y="1321415"/>
            <a:ext cx="832129" cy="83212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D664C54-7D17-407D-2D7A-A84C7897C26F}"/>
              </a:ext>
            </a:extLst>
          </p:cNvPr>
          <p:cNvSpPr txBox="1"/>
          <p:nvPr/>
        </p:nvSpPr>
        <p:spPr>
          <a:xfrm>
            <a:off x="6026927" y="1523231"/>
            <a:ext cx="2066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LLM Agent Policy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497D3F-8493-9FBE-4A5A-7AE915BEDB1E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Agent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Framework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(learning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enabled)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13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F3894-8CAE-21CD-B594-BE7D80653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0E7BCE2F-C190-C519-D07F-2E075D96E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066800"/>
            <a:ext cx="5808134" cy="34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E5E136C-E953-84E0-905C-0AA00295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5264" y="1066800"/>
            <a:ext cx="5808136" cy="34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715DA1-B663-E0F8-6CDF-CB530344545D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9F539-F51B-5CD3-57DF-8705611C582A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5FD44-B7AC-7B9C-5E0B-6B139F79B8C1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EC729-DFA0-2EE8-D3FD-6304F1F4045E}"/>
              </a:ext>
            </a:extLst>
          </p:cNvPr>
          <p:cNvSpPr txBox="1"/>
          <p:nvPr/>
        </p:nvSpPr>
        <p:spPr>
          <a:xfrm>
            <a:off x="914400" y="4572000"/>
            <a:ext cx="1698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Focal Agents</a:t>
            </a:r>
            <a:endParaRPr lang="en-US" dirty="0">
              <a:solidFill>
                <a:schemeClr val="bg2">
                  <a:lumMod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228050-D139-9312-4A63-BE532751D956}"/>
              </a:ext>
            </a:extLst>
          </p:cNvPr>
          <p:cNvSpPr/>
          <p:nvPr/>
        </p:nvSpPr>
        <p:spPr>
          <a:xfrm>
            <a:off x="228600" y="4652704"/>
            <a:ext cx="685800" cy="2079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709EBC-BD39-F537-0F9B-568F0DCF5384}"/>
              </a:ext>
            </a:extLst>
          </p:cNvPr>
          <p:cNvSpPr txBox="1"/>
          <p:nvPr/>
        </p:nvSpPr>
        <p:spPr>
          <a:xfrm>
            <a:off x="3729299" y="4572000"/>
            <a:ext cx="1960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Potential Colliders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6A4961-2CB6-AAAF-4041-5F209A931B14}"/>
              </a:ext>
            </a:extLst>
          </p:cNvPr>
          <p:cNvSpPr/>
          <p:nvPr/>
        </p:nvSpPr>
        <p:spPr>
          <a:xfrm>
            <a:off x="3043499" y="4652704"/>
            <a:ext cx="685800" cy="207924"/>
          </a:xfrm>
          <a:prstGeom prst="rect">
            <a:avLst/>
          </a:prstGeom>
          <a:solidFill>
            <a:srgbClr val="A640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71043-5BCD-C4AD-6207-182BDE4F3B3E}"/>
              </a:ext>
            </a:extLst>
          </p:cNvPr>
          <p:cNvSpPr txBox="1"/>
          <p:nvPr/>
        </p:nvSpPr>
        <p:spPr>
          <a:xfrm>
            <a:off x="6915454" y="4572000"/>
            <a:ext cx="231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Background Agents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3159F1-12D4-7C4F-3A74-D32F2815191F}"/>
              </a:ext>
            </a:extLst>
          </p:cNvPr>
          <p:cNvSpPr/>
          <p:nvPr/>
        </p:nvSpPr>
        <p:spPr>
          <a:xfrm>
            <a:off x="6229654" y="4652704"/>
            <a:ext cx="685800" cy="2079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775CC-7D2E-9EBB-46C5-B9736C093E9E}"/>
              </a:ext>
            </a:extLst>
          </p:cNvPr>
          <p:cNvSpPr txBox="1"/>
          <p:nvPr/>
        </p:nvSpPr>
        <p:spPr>
          <a:xfrm>
            <a:off x="228600" y="5145197"/>
            <a:ext cx="11250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b="1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</a:t>
            </a:r>
            <a:r>
              <a:rPr lang="en-US" sz="1800" b="1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iagnostic verbal feedback 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“vehicle 111 collides with 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vehicle 120” “Vehicle 109 stagnated too long for the task”</a:t>
            </a:r>
            <a:endParaRPr lang="en-US" sz="1800" u="none" strike="noStrike" dirty="0">
              <a:solidFill>
                <a:srgbClr val="595959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BB0D3F-E5C9-99AB-3C73-49A0C3CD5462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pperplate Gothic Bold" panose="020E0705020206020404" pitchFamily="34" charset="77"/>
                <a:ea typeface="Helvetica Neue" panose="02000503000000020004" pitchFamily="2" charset="0"/>
                <a:cs typeface="Broadway" panose="020F0502020204030204" pitchFamily="34" charset="0"/>
              </a:rPr>
              <a:t>TalkingVehiclesGym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Scenarios</a:t>
            </a:r>
          </a:p>
        </p:txBody>
      </p:sp>
    </p:spTree>
    <p:extLst>
      <p:ext uri="{BB962C8B-B14F-4D97-AF65-F5344CB8AC3E}">
        <p14:creationId xmlns:p14="http://schemas.microsoft.com/office/powerpoint/2010/main" val="303833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E45758-368C-EDA8-FD78-B906DFC8E5A5}"/>
              </a:ext>
            </a:extLst>
          </p:cNvPr>
          <p:cNvSpPr txBox="1"/>
          <p:nvPr/>
        </p:nvSpPr>
        <p:spPr>
          <a:xfrm>
            <a:off x="260572" y="1215145"/>
            <a:ext cx="792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Rollout interaction trajectories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trospectively</a:t>
            </a:r>
            <a:r>
              <a:rPr lang="zh-CN" altLang="en-US" dirty="0"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relabel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each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when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episode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concludes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272FCC-4EF8-ECA7-859E-96A859F5A69B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13AA17-536A-2318-4F78-AA8B17C632E5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D5D08E-11BB-DFF9-5C13-5DD9E74394B0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Car with solid fill">
            <a:extLst>
              <a:ext uri="{FF2B5EF4-FFF2-40B4-BE49-F238E27FC236}">
                <a16:creationId xmlns:a16="http://schemas.microsoft.com/office/drawing/2014/main" id="{68003DD8-88EA-104A-CCD7-619798B89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8406" y="4624411"/>
            <a:ext cx="914400" cy="914400"/>
          </a:xfrm>
          <a:prstGeom prst="rect">
            <a:avLst/>
          </a:prstGeom>
        </p:spPr>
      </p:pic>
      <p:pic>
        <p:nvPicPr>
          <p:cNvPr id="7" name="Graphic 6" descr="Car with solid fill">
            <a:extLst>
              <a:ext uri="{FF2B5EF4-FFF2-40B4-BE49-F238E27FC236}">
                <a16:creationId xmlns:a16="http://schemas.microsoft.com/office/drawing/2014/main" id="{7C5C75F9-4121-2028-51CE-F652D9BEA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51898" y="2098653"/>
            <a:ext cx="914400" cy="914400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80BD86F-4155-992F-D95F-1915D4CDE55D}"/>
              </a:ext>
            </a:extLst>
          </p:cNvPr>
          <p:cNvCxnSpPr>
            <a:cxnSpLocks/>
          </p:cNvCxnSpPr>
          <p:nvPr/>
        </p:nvCxnSpPr>
        <p:spPr>
          <a:xfrm flipV="1">
            <a:off x="3679461" y="3107585"/>
            <a:ext cx="5512665" cy="1996631"/>
          </a:xfrm>
          <a:prstGeom prst="curvedConnector3">
            <a:avLst>
              <a:gd name="adj1" fmla="val 50000"/>
            </a:avLst>
          </a:prstGeom>
          <a:ln>
            <a:solidFill>
              <a:srgbClr val="8090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1FC1450-A1DB-DB7D-24F5-E50676347173}"/>
              </a:ext>
            </a:extLst>
          </p:cNvPr>
          <p:cNvSpPr/>
          <p:nvPr/>
        </p:nvSpPr>
        <p:spPr>
          <a:xfrm>
            <a:off x="4164887" y="4922677"/>
            <a:ext cx="380149" cy="380149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32188F-E09F-50F2-4D4A-7CAAD734F18D}"/>
              </a:ext>
            </a:extLst>
          </p:cNvPr>
          <p:cNvSpPr/>
          <p:nvPr/>
        </p:nvSpPr>
        <p:spPr>
          <a:xfrm>
            <a:off x="4776968" y="4753040"/>
            <a:ext cx="380149" cy="380149"/>
          </a:xfrm>
          <a:prstGeom prst="ellipse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B6201453-9075-8668-9819-FCB39F11DBE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79462" y="2632066"/>
            <a:ext cx="4598265" cy="1857430"/>
          </a:xfrm>
          <a:prstGeom prst="curvedConnector3">
            <a:avLst>
              <a:gd name="adj1" fmla="val 50000"/>
            </a:avLst>
          </a:prstGeom>
          <a:ln>
            <a:solidFill>
              <a:srgbClr val="8EA1B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FEE7D1-C1FD-8D98-DD87-63D0F253BD67}"/>
                  </a:ext>
                </a:extLst>
              </p:cNvPr>
              <p:cNvSpPr txBox="1"/>
              <p:nvPr/>
            </p:nvSpPr>
            <p:spPr>
              <a:xfrm>
                <a:off x="4229766" y="4943114"/>
                <a:ext cx="250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FEE7D1-C1FD-8D98-DD87-63D0F253B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766" y="4943114"/>
                <a:ext cx="250390" cy="276999"/>
              </a:xfrm>
              <a:prstGeom prst="rect">
                <a:avLst/>
              </a:prstGeom>
              <a:blipFill>
                <a:blip r:embed="rId6"/>
                <a:stretch>
                  <a:fillRect l="-15000" r="-500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D2971E-D0E2-B8EE-F3A5-2CA378AEF1F0}"/>
                  </a:ext>
                </a:extLst>
              </p:cNvPr>
              <p:cNvSpPr txBox="1"/>
              <p:nvPr/>
            </p:nvSpPr>
            <p:spPr>
              <a:xfrm>
                <a:off x="4835788" y="4784177"/>
                <a:ext cx="2625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D2971E-D0E2-B8EE-F3A5-2CA378AEF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788" y="4784177"/>
                <a:ext cx="262508" cy="276999"/>
              </a:xfrm>
              <a:prstGeom prst="rect">
                <a:avLst/>
              </a:prstGeom>
              <a:blipFill>
                <a:blip r:embed="rId7"/>
                <a:stretch>
                  <a:fillRect l="-13636" r="-454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9CF658CE-CF29-30C3-D94A-DA6A9A61C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5389049" y="4643276"/>
            <a:ext cx="380149" cy="28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5C549F7D-F9C5-073B-8065-081EE1B27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9675696" y="6304084"/>
            <a:ext cx="380149" cy="28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D49D3B-1302-06B1-F8F1-395ABC39B30D}"/>
              </a:ext>
            </a:extLst>
          </p:cNvPr>
          <p:cNvSpPr txBox="1"/>
          <p:nvPr/>
        </p:nvSpPr>
        <p:spPr>
          <a:xfrm>
            <a:off x="10200688" y="6291097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Message Passing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896137-FFCB-A5C8-3366-C908B1E97080}"/>
              </a:ext>
            </a:extLst>
          </p:cNvPr>
          <p:cNvSpPr/>
          <p:nvPr/>
        </p:nvSpPr>
        <p:spPr>
          <a:xfrm>
            <a:off x="7805100" y="2428066"/>
            <a:ext cx="380149" cy="380149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286A941-7A1E-166A-3A22-7AC4C034C218}"/>
                  </a:ext>
                </a:extLst>
              </p:cNvPr>
              <p:cNvSpPr txBox="1"/>
              <p:nvPr/>
            </p:nvSpPr>
            <p:spPr>
              <a:xfrm>
                <a:off x="7867080" y="2450665"/>
                <a:ext cx="250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286A941-7A1E-166A-3A22-7AC4C034C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080" y="2450665"/>
                <a:ext cx="250390" cy="276999"/>
              </a:xfrm>
              <a:prstGeom prst="rect">
                <a:avLst/>
              </a:prstGeom>
              <a:blipFill>
                <a:blip r:embed="rId9"/>
                <a:stretch>
                  <a:fillRect l="-14286" r="-476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5677CE68-7B6B-8357-F98D-8C1A816391FC}"/>
              </a:ext>
            </a:extLst>
          </p:cNvPr>
          <p:cNvSpPr/>
          <p:nvPr/>
        </p:nvSpPr>
        <p:spPr>
          <a:xfrm>
            <a:off x="7245022" y="2528826"/>
            <a:ext cx="380149" cy="380149"/>
          </a:xfrm>
          <a:prstGeom prst="ellipse">
            <a:avLst/>
          </a:prstGeom>
          <a:solidFill>
            <a:srgbClr val="C8D1DE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A1BD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DB59FF-E8B3-4A34-74C3-0DE53E22D48D}"/>
                  </a:ext>
                </a:extLst>
              </p:cNvPr>
              <p:cNvSpPr txBox="1"/>
              <p:nvPr/>
            </p:nvSpPr>
            <p:spPr>
              <a:xfrm>
                <a:off x="7318495" y="2555853"/>
                <a:ext cx="2625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DB59FF-E8B3-4A34-74C3-0DE53E22D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495" y="2555853"/>
                <a:ext cx="262508" cy="276999"/>
              </a:xfrm>
              <a:prstGeom prst="rect">
                <a:avLst/>
              </a:prstGeom>
              <a:blipFill>
                <a:blip r:embed="rId10"/>
                <a:stretch>
                  <a:fillRect l="-13636" r="-454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>
            <a:extLst>
              <a:ext uri="{FF2B5EF4-FFF2-40B4-BE49-F238E27FC236}">
                <a16:creationId xmlns:a16="http://schemas.microsoft.com/office/drawing/2014/main" id="{C344B31E-0FEB-0E0D-B438-AE3A6D487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6711535" y="2703140"/>
            <a:ext cx="380149" cy="28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9CB9688-C92C-D7EE-3263-D06E538F9838}"/>
              </a:ext>
            </a:extLst>
          </p:cNvPr>
          <p:cNvCxnSpPr/>
          <p:nvPr/>
        </p:nvCxnSpPr>
        <p:spPr>
          <a:xfrm flipV="1">
            <a:off x="5579123" y="3013053"/>
            <a:ext cx="1069015" cy="1476443"/>
          </a:xfrm>
          <a:prstGeom prst="straightConnector1">
            <a:avLst/>
          </a:prstGeom>
          <a:ln>
            <a:solidFill>
              <a:srgbClr val="CFCEC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9E3E76-45AA-F2EC-3307-297A82D8929A}"/>
              </a:ext>
            </a:extLst>
          </p:cNvPr>
          <p:cNvCxnSpPr>
            <a:cxnSpLocks/>
          </p:cNvCxnSpPr>
          <p:nvPr/>
        </p:nvCxnSpPr>
        <p:spPr>
          <a:xfrm flipH="1">
            <a:off x="5769198" y="3078612"/>
            <a:ext cx="1013106" cy="1406450"/>
          </a:xfrm>
          <a:prstGeom prst="straightConnector1">
            <a:avLst/>
          </a:prstGeom>
          <a:ln>
            <a:solidFill>
              <a:srgbClr val="CFCEC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671095BD-CB8A-9FD8-460A-A1199759EEF7}"/>
              </a:ext>
            </a:extLst>
          </p:cNvPr>
          <p:cNvSpPr/>
          <p:nvPr/>
        </p:nvSpPr>
        <p:spPr>
          <a:xfrm>
            <a:off x="6161954" y="3016114"/>
            <a:ext cx="227594" cy="227594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FD7E43A-E49E-4964-F29E-76AFECA2AD2D}"/>
              </a:ext>
            </a:extLst>
          </p:cNvPr>
          <p:cNvSpPr/>
          <p:nvPr/>
        </p:nvSpPr>
        <p:spPr>
          <a:xfrm>
            <a:off x="5868406" y="3399678"/>
            <a:ext cx="227594" cy="227594"/>
          </a:xfrm>
          <a:prstGeom prst="ellipse">
            <a:avLst/>
          </a:prstGeom>
          <a:solidFill>
            <a:srgbClr val="C8D1DE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A1BD"/>
              </a:highligh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012404-1198-C106-1F60-A80FA4C16BC7}"/>
              </a:ext>
            </a:extLst>
          </p:cNvPr>
          <p:cNvSpPr/>
          <p:nvPr/>
        </p:nvSpPr>
        <p:spPr>
          <a:xfrm>
            <a:off x="5078536" y="4104447"/>
            <a:ext cx="227594" cy="227594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E32083A-A246-6E6F-6F9D-3BBCBB8C34E4}"/>
              </a:ext>
            </a:extLst>
          </p:cNvPr>
          <p:cNvSpPr/>
          <p:nvPr/>
        </p:nvSpPr>
        <p:spPr>
          <a:xfrm>
            <a:off x="4645542" y="4243076"/>
            <a:ext cx="227594" cy="227594"/>
          </a:xfrm>
          <a:prstGeom prst="ellipse">
            <a:avLst/>
          </a:prstGeom>
          <a:solidFill>
            <a:srgbClr val="C8D1DE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A1BD"/>
              </a:highligh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90DB53-0387-B5BC-E0B0-9C5386DFAFDE}"/>
              </a:ext>
            </a:extLst>
          </p:cNvPr>
          <p:cNvSpPr/>
          <p:nvPr/>
        </p:nvSpPr>
        <p:spPr>
          <a:xfrm>
            <a:off x="6048157" y="4380111"/>
            <a:ext cx="227594" cy="227594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B8192F-A75E-9FED-5A1A-25115DFBB7C8}"/>
              </a:ext>
            </a:extLst>
          </p:cNvPr>
          <p:cNvSpPr/>
          <p:nvPr/>
        </p:nvSpPr>
        <p:spPr>
          <a:xfrm>
            <a:off x="6344399" y="3990650"/>
            <a:ext cx="227594" cy="227594"/>
          </a:xfrm>
          <a:prstGeom prst="ellipse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B1369A2-5603-3788-1502-84FD9A97B114}"/>
              </a:ext>
            </a:extLst>
          </p:cNvPr>
          <p:cNvSpPr/>
          <p:nvPr/>
        </p:nvSpPr>
        <p:spPr>
          <a:xfrm>
            <a:off x="7333400" y="3243708"/>
            <a:ext cx="227594" cy="227594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A181FBA-4F0E-FD38-FA49-D9F9E2398C7C}"/>
              </a:ext>
            </a:extLst>
          </p:cNvPr>
          <p:cNvSpPr/>
          <p:nvPr/>
        </p:nvSpPr>
        <p:spPr>
          <a:xfrm>
            <a:off x="7819956" y="3129911"/>
            <a:ext cx="227594" cy="227594"/>
          </a:xfrm>
          <a:prstGeom prst="ellipse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562016F6-8176-39C5-131D-341E75EF2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6735882" y="3537947"/>
            <a:ext cx="267015" cy="1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B04EE23A-6A5B-271A-8F46-C6EBA2E86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8334404" y="2999285"/>
            <a:ext cx="267015" cy="1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ED894DB6-20DC-D70B-1129-2F1244B1C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5579123" y="3891682"/>
            <a:ext cx="267015" cy="1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645072EF-8D51-F275-A3D5-05ADF8CBF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4105540" y="4372500"/>
            <a:ext cx="267015" cy="1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F96B2D7-9B4E-0C9C-F190-C8739A1BC866}"/>
                  </a:ext>
                </a:extLst>
              </p:cNvPr>
              <p:cNvSpPr txBox="1"/>
              <p:nvPr/>
            </p:nvSpPr>
            <p:spPr>
              <a:xfrm>
                <a:off x="7359162" y="3218991"/>
                <a:ext cx="1749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F96B2D7-9B4E-0C9C-F190-C8739A1BC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162" y="3218991"/>
                <a:ext cx="174984" cy="276999"/>
              </a:xfrm>
              <a:prstGeom prst="rect">
                <a:avLst/>
              </a:prstGeom>
              <a:blipFill>
                <a:blip r:embed="rId11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B503793-61E7-8E35-296B-86495F9B8A29}"/>
                  </a:ext>
                </a:extLst>
              </p:cNvPr>
              <p:cNvSpPr txBox="1"/>
              <p:nvPr/>
            </p:nvSpPr>
            <p:spPr>
              <a:xfrm>
                <a:off x="6068847" y="4330706"/>
                <a:ext cx="1749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B503793-61E7-8E35-296B-86495F9B8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847" y="4330706"/>
                <a:ext cx="174984" cy="276999"/>
              </a:xfrm>
              <a:prstGeom prst="rect">
                <a:avLst/>
              </a:prstGeom>
              <a:blipFill>
                <a:blip r:embed="rId12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A22F12F-B6CE-046F-BE26-06E488DFBEBA}"/>
                  </a:ext>
                </a:extLst>
              </p:cNvPr>
              <p:cNvSpPr txBox="1"/>
              <p:nvPr/>
            </p:nvSpPr>
            <p:spPr>
              <a:xfrm>
                <a:off x="5110737" y="4055042"/>
                <a:ext cx="1749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A22F12F-B6CE-046F-BE26-06E488DFB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737" y="4055042"/>
                <a:ext cx="174984" cy="276999"/>
              </a:xfrm>
              <a:prstGeom prst="rect">
                <a:avLst/>
              </a:prstGeom>
              <a:blipFill>
                <a:blip r:embed="rId11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0BE6BF0-1409-5439-4768-70C15CC892AA}"/>
                  </a:ext>
                </a:extLst>
              </p:cNvPr>
              <p:cNvSpPr txBox="1"/>
              <p:nvPr/>
            </p:nvSpPr>
            <p:spPr>
              <a:xfrm>
                <a:off x="6189848" y="2981660"/>
                <a:ext cx="1749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0BE6BF0-1409-5439-4768-70C15CC89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848" y="2981660"/>
                <a:ext cx="174984" cy="276999"/>
              </a:xfrm>
              <a:prstGeom prst="rect">
                <a:avLst/>
              </a:prstGeom>
              <a:blipFill>
                <a:blip r:embed="rId1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C8FCB42-57F3-4D41-E97C-67B664D3B9AB}"/>
                  </a:ext>
                </a:extLst>
              </p:cNvPr>
              <p:cNvSpPr txBox="1"/>
              <p:nvPr/>
            </p:nvSpPr>
            <p:spPr>
              <a:xfrm>
                <a:off x="4668502" y="4205770"/>
                <a:ext cx="1803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C8FCB42-57F3-4D41-E97C-67B664D3B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502" y="4205770"/>
                <a:ext cx="180370" cy="276999"/>
              </a:xfrm>
              <a:prstGeom prst="rect">
                <a:avLst/>
              </a:prstGeom>
              <a:blipFill>
                <a:blip r:embed="rId14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721083-E2B7-BB1B-1EC4-5953A66F8862}"/>
                  </a:ext>
                </a:extLst>
              </p:cNvPr>
              <p:cNvSpPr txBox="1"/>
              <p:nvPr/>
            </p:nvSpPr>
            <p:spPr>
              <a:xfrm>
                <a:off x="5890835" y="3364142"/>
                <a:ext cx="1803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721083-E2B7-BB1B-1EC4-5953A66F8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835" y="3364142"/>
                <a:ext cx="180370" cy="276999"/>
              </a:xfrm>
              <a:prstGeom prst="rect">
                <a:avLst/>
              </a:prstGeom>
              <a:blipFill>
                <a:blip r:embed="rId15"/>
                <a:stretch>
                  <a:fillRect l="-18750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545F032-E384-237A-AEDA-F222EDFD7F93}"/>
                  </a:ext>
                </a:extLst>
              </p:cNvPr>
              <p:cNvSpPr txBox="1"/>
              <p:nvPr/>
            </p:nvSpPr>
            <p:spPr>
              <a:xfrm>
                <a:off x="6376312" y="3951118"/>
                <a:ext cx="1803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545F032-E384-237A-AEDA-F222EDFD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312" y="3951118"/>
                <a:ext cx="180370" cy="276999"/>
              </a:xfrm>
              <a:prstGeom prst="rect">
                <a:avLst/>
              </a:prstGeom>
              <a:blipFill>
                <a:blip r:embed="rId16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3AD456E-06AF-820D-682B-34F5A324C88E}"/>
                  </a:ext>
                </a:extLst>
              </p:cNvPr>
              <p:cNvSpPr txBox="1"/>
              <p:nvPr/>
            </p:nvSpPr>
            <p:spPr>
              <a:xfrm>
                <a:off x="7842599" y="3088761"/>
                <a:ext cx="1803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3AD456E-06AF-820D-682B-34F5A324C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599" y="3088761"/>
                <a:ext cx="180370" cy="276999"/>
              </a:xfrm>
              <a:prstGeom prst="rect">
                <a:avLst/>
              </a:prstGeom>
              <a:blipFill>
                <a:blip r:embed="rId17"/>
                <a:stretch>
                  <a:fillRect l="-20000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12976EB-4F3A-D6AA-826B-3FCD076069BC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Replay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Buffer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/>
      <p:bldP spid="21" grpId="0"/>
      <p:bldP spid="25" grpId="0" animBg="1"/>
      <p:bldP spid="26" grpId="0"/>
      <p:bldP spid="27" grpId="0" animBg="1"/>
      <p:bldP spid="28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17D5D-4754-BF03-C948-E82C6FEA2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41F08E-1DB4-F929-DACE-8145D755B92B}"/>
              </a:ext>
            </a:extLst>
          </p:cNvPr>
          <p:cNvSpPr txBox="1"/>
          <p:nvPr/>
        </p:nvSpPr>
        <p:spPr>
          <a:xfrm>
            <a:off x="260572" y="1215145"/>
            <a:ext cx="7924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Rollout interaction trajectories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trospectively</a:t>
            </a:r>
            <a:r>
              <a:rPr lang="zh-CN" altLang="en-US" dirty="0"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relabel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each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when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episode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concludes</a:t>
            </a: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Prioritized</a:t>
            </a:r>
            <a:r>
              <a:rPr lang="zh-CN" altLang="en-US" dirty="0"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batch</a:t>
            </a:r>
            <a:r>
              <a:rPr lang="zh-CN" altLang="en-US" dirty="0"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sampling</a:t>
            </a:r>
            <a:r>
              <a:rPr lang="zh-CN" altLang="en-US" dirty="0"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zh-CN" altLang="en-US" dirty="0"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trajectory</a:t>
            </a:r>
            <a:r>
              <a:rPr lang="zh-CN" altLang="en-US" dirty="0"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F4E53E-0E73-B508-CF92-1E2E24F3D083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F58A57-AD69-A5C2-B295-0B8DF1F8E369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3ACE8D-0EC7-ABF4-B5FE-5DFC9D130D1F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Car with solid fill">
            <a:extLst>
              <a:ext uri="{FF2B5EF4-FFF2-40B4-BE49-F238E27FC236}">
                <a16:creationId xmlns:a16="http://schemas.microsoft.com/office/drawing/2014/main" id="{A32AB33D-647D-AC79-46FD-26CAE295C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8406" y="4624411"/>
            <a:ext cx="914400" cy="914400"/>
          </a:xfrm>
          <a:prstGeom prst="rect">
            <a:avLst/>
          </a:prstGeom>
        </p:spPr>
      </p:pic>
      <p:pic>
        <p:nvPicPr>
          <p:cNvPr id="7" name="Graphic 6" descr="Car with solid fill">
            <a:extLst>
              <a:ext uri="{FF2B5EF4-FFF2-40B4-BE49-F238E27FC236}">
                <a16:creationId xmlns:a16="http://schemas.microsoft.com/office/drawing/2014/main" id="{BC3D1965-96A8-D680-34C8-7AD4D9D69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51898" y="2098653"/>
            <a:ext cx="914400" cy="914400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67BE42B1-A819-ABEE-B06C-6A01C9C9034A}"/>
              </a:ext>
            </a:extLst>
          </p:cNvPr>
          <p:cNvCxnSpPr>
            <a:cxnSpLocks/>
          </p:cNvCxnSpPr>
          <p:nvPr/>
        </p:nvCxnSpPr>
        <p:spPr>
          <a:xfrm flipV="1">
            <a:off x="3679461" y="3107585"/>
            <a:ext cx="5512665" cy="1996631"/>
          </a:xfrm>
          <a:prstGeom prst="curvedConnector3">
            <a:avLst>
              <a:gd name="adj1" fmla="val 50000"/>
            </a:avLst>
          </a:prstGeom>
          <a:ln>
            <a:solidFill>
              <a:srgbClr val="80907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1DEA2A2-8485-7053-1B3A-FE8257D621D4}"/>
              </a:ext>
            </a:extLst>
          </p:cNvPr>
          <p:cNvSpPr/>
          <p:nvPr/>
        </p:nvSpPr>
        <p:spPr>
          <a:xfrm>
            <a:off x="4164887" y="4922677"/>
            <a:ext cx="380149" cy="380149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3DD914-8C63-8E5B-8A73-EB0007939845}"/>
              </a:ext>
            </a:extLst>
          </p:cNvPr>
          <p:cNvSpPr/>
          <p:nvPr/>
        </p:nvSpPr>
        <p:spPr>
          <a:xfrm>
            <a:off x="4776968" y="4753040"/>
            <a:ext cx="380149" cy="380149"/>
          </a:xfrm>
          <a:prstGeom prst="ellipse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A11146B6-4DB4-A9E4-EECE-A204184AEF6D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79462" y="2632066"/>
            <a:ext cx="4598265" cy="1857430"/>
          </a:xfrm>
          <a:prstGeom prst="curvedConnector3">
            <a:avLst>
              <a:gd name="adj1" fmla="val 50000"/>
            </a:avLst>
          </a:prstGeom>
          <a:ln>
            <a:solidFill>
              <a:srgbClr val="8EA1B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C96877C-4453-FA8F-E8CD-DC258E1DD442}"/>
                  </a:ext>
                </a:extLst>
              </p:cNvPr>
              <p:cNvSpPr txBox="1"/>
              <p:nvPr/>
            </p:nvSpPr>
            <p:spPr>
              <a:xfrm>
                <a:off x="4229766" y="4943114"/>
                <a:ext cx="250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FEE7D1-C1FD-8D98-DD87-63D0F253B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766" y="4943114"/>
                <a:ext cx="250390" cy="276999"/>
              </a:xfrm>
              <a:prstGeom prst="rect">
                <a:avLst/>
              </a:prstGeom>
              <a:blipFill>
                <a:blip r:embed="rId6"/>
                <a:stretch>
                  <a:fillRect l="-15000" r="-500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0400E2-B1C0-AC51-6E4A-4444D5224EDC}"/>
                  </a:ext>
                </a:extLst>
              </p:cNvPr>
              <p:cNvSpPr txBox="1"/>
              <p:nvPr/>
            </p:nvSpPr>
            <p:spPr>
              <a:xfrm>
                <a:off x="4835788" y="4784177"/>
                <a:ext cx="2625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D2971E-D0E2-B8EE-F3A5-2CA378AEF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788" y="4784177"/>
                <a:ext cx="262508" cy="276999"/>
              </a:xfrm>
              <a:prstGeom prst="rect">
                <a:avLst/>
              </a:prstGeom>
              <a:blipFill>
                <a:blip r:embed="rId7"/>
                <a:stretch>
                  <a:fillRect l="-13636" r="-454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693E6ACD-F6B5-B4F1-2FBA-3CF90236D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5389049" y="4643276"/>
            <a:ext cx="380149" cy="28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B1A6CC1-0B57-8477-92B3-06119D3F5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9675696" y="6304084"/>
            <a:ext cx="380149" cy="28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C2284A-9224-C4D1-CD28-901B7157DF94}"/>
              </a:ext>
            </a:extLst>
          </p:cNvPr>
          <p:cNvSpPr txBox="1"/>
          <p:nvPr/>
        </p:nvSpPr>
        <p:spPr>
          <a:xfrm>
            <a:off x="10200688" y="6291097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Message Passing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2C3D006-22E1-8120-0906-A48E0146D0E9}"/>
              </a:ext>
            </a:extLst>
          </p:cNvPr>
          <p:cNvSpPr/>
          <p:nvPr/>
        </p:nvSpPr>
        <p:spPr>
          <a:xfrm>
            <a:off x="7805100" y="2428066"/>
            <a:ext cx="380149" cy="380149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490E96-8FF0-3483-06E9-36B43424E25A}"/>
                  </a:ext>
                </a:extLst>
              </p:cNvPr>
              <p:cNvSpPr txBox="1"/>
              <p:nvPr/>
            </p:nvSpPr>
            <p:spPr>
              <a:xfrm>
                <a:off x="7867080" y="2450665"/>
                <a:ext cx="250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286A941-7A1E-166A-3A22-7AC4C034C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080" y="2450665"/>
                <a:ext cx="250390" cy="276999"/>
              </a:xfrm>
              <a:prstGeom prst="rect">
                <a:avLst/>
              </a:prstGeom>
              <a:blipFill>
                <a:blip r:embed="rId9"/>
                <a:stretch>
                  <a:fillRect l="-14286" r="-476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BB43B8ED-DB92-AD95-BD11-6AD6EE9EBDB7}"/>
              </a:ext>
            </a:extLst>
          </p:cNvPr>
          <p:cNvSpPr/>
          <p:nvPr/>
        </p:nvSpPr>
        <p:spPr>
          <a:xfrm>
            <a:off x="7245022" y="2528826"/>
            <a:ext cx="380149" cy="380149"/>
          </a:xfrm>
          <a:prstGeom prst="ellipse">
            <a:avLst/>
          </a:prstGeom>
          <a:solidFill>
            <a:srgbClr val="C8D1DE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A1BD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1E2CFE-A29F-F065-43C5-8F1A1774A1A5}"/>
                  </a:ext>
                </a:extLst>
              </p:cNvPr>
              <p:cNvSpPr txBox="1"/>
              <p:nvPr/>
            </p:nvSpPr>
            <p:spPr>
              <a:xfrm>
                <a:off x="7318495" y="2555853"/>
                <a:ext cx="2625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DB59FF-E8B3-4A34-74C3-0DE53E22D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495" y="2555853"/>
                <a:ext cx="262508" cy="276999"/>
              </a:xfrm>
              <a:prstGeom prst="rect">
                <a:avLst/>
              </a:prstGeom>
              <a:blipFill>
                <a:blip r:embed="rId10"/>
                <a:stretch>
                  <a:fillRect l="-13636" r="-454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>
            <a:extLst>
              <a:ext uri="{FF2B5EF4-FFF2-40B4-BE49-F238E27FC236}">
                <a16:creationId xmlns:a16="http://schemas.microsoft.com/office/drawing/2014/main" id="{6E260BD6-1E17-8BD3-B9CB-BEB7753BD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6711535" y="2703140"/>
            <a:ext cx="380149" cy="28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FC33752-E49F-4B76-CB56-30B57E5627C0}"/>
              </a:ext>
            </a:extLst>
          </p:cNvPr>
          <p:cNvCxnSpPr/>
          <p:nvPr/>
        </p:nvCxnSpPr>
        <p:spPr>
          <a:xfrm flipV="1">
            <a:off x="5579123" y="3013053"/>
            <a:ext cx="1069015" cy="1476443"/>
          </a:xfrm>
          <a:prstGeom prst="straightConnector1">
            <a:avLst/>
          </a:prstGeom>
          <a:ln>
            <a:solidFill>
              <a:srgbClr val="CFCEC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001A5F-6A8A-831C-AE0A-FF17FE65E346}"/>
              </a:ext>
            </a:extLst>
          </p:cNvPr>
          <p:cNvCxnSpPr>
            <a:cxnSpLocks/>
          </p:cNvCxnSpPr>
          <p:nvPr/>
        </p:nvCxnSpPr>
        <p:spPr>
          <a:xfrm flipH="1">
            <a:off x="5769198" y="3078612"/>
            <a:ext cx="1013106" cy="1406450"/>
          </a:xfrm>
          <a:prstGeom prst="straightConnector1">
            <a:avLst/>
          </a:prstGeom>
          <a:ln>
            <a:solidFill>
              <a:srgbClr val="CFCEC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61FED84-C28F-900C-C83A-45EF85FAFBE0}"/>
              </a:ext>
            </a:extLst>
          </p:cNvPr>
          <p:cNvSpPr/>
          <p:nvPr/>
        </p:nvSpPr>
        <p:spPr>
          <a:xfrm>
            <a:off x="6161954" y="3016114"/>
            <a:ext cx="227594" cy="227594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C35BBD-46A3-41A8-127C-1C56A9267880}"/>
              </a:ext>
            </a:extLst>
          </p:cNvPr>
          <p:cNvSpPr/>
          <p:nvPr/>
        </p:nvSpPr>
        <p:spPr>
          <a:xfrm>
            <a:off x="5868406" y="3399678"/>
            <a:ext cx="227594" cy="227594"/>
          </a:xfrm>
          <a:prstGeom prst="ellipse">
            <a:avLst/>
          </a:prstGeom>
          <a:solidFill>
            <a:srgbClr val="C8D1DE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A1BD"/>
              </a:highligh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BA1906-C097-1559-E7BD-22923A4A9CB4}"/>
              </a:ext>
            </a:extLst>
          </p:cNvPr>
          <p:cNvSpPr/>
          <p:nvPr/>
        </p:nvSpPr>
        <p:spPr>
          <a:xfrm>
            <a:off x="5078536" y="4104447"/>
            <a:ext cx="227594" cy="227594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C9FF88F-F9E8-E706-9CB4-382FB7B208B8}"/>
              </a:ext>
            </a:extLst>
          </p:cNvPr>
          <p:cNvSpPr/>
          <p:nvPr/>
        </p:nvSpPr>
        <p:spPr>
          <a:xfrm>
            <a:off x="4645542" y="4243076"/>
            <a:ext cx="227594" cy="227594"/>
          </a:xfrm>
          <a:prstGeom prst="ellipse">
            <a:avLst/>
          </a:prstGeom>
          <a:solidFill>
            <a:srgbClr val="C8D1DE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EA1BD"/>
              </a:highligh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D1DBD2-9C0C-7581-5E92-E4E5159B8325}"/>
              </a:ext>
            </a:extLst>
          </p:cNvPr>
          <p:cNvSpPr/>
          <p:nvPr/>
        </p:nvSpPr>
        <p:spPr>
          <a:xfrm>
            <a:off x="6048157" y="4380111"/>
            <a:ext cx="227594" cy="227594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6C88ECF-F3BD-1EF3-C473-49CAA4B02B62}"/>
              </a:ext>
            </a:extLst>
          </p:cNvPr>
          <p:cNvSpPr/>
          <p:nvPr/>
        </p:nvSpPr>
        <p:spPr>
          <a:xfrm>
            <a:off x="6344399" y="3990650"/>
            <a:ext cx="227594" cy="227594"/>
          </a:xfrm>
          <a:prstGeom prst="ellipse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158A1F4-AFE4-ECE5-4D1F-CFEF3C2E2350}"/>
              </a:ext>
            </a:extLst>
          </p:cNvPr>
          <p:cNvSpPr/>
          <p:nvPr/>
        </p:nvSpPr>
        <p:spPr>
          <a:xfrm>
            <a:off x="7333400" y="3243708"/>
            <a:ext cx="227594" cy="227594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rgbClr val="FCEBCB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9C5AE16-3E8E-27EB-85E1-59DD5A9E6977}"/>
              </a:ext>
            </a:extLst>
          </p:cNvPr>
          <p:cNvSpPr/>
          <p:nvPr/>
        </p:nvSpPr>
        <p:spPr>
          <a:xfrm>
            <a:off x="7819956" y="3129911"/>
            <a:ext cx="227594" cy="227594"/>
          </a:xfrm>
          <a:prstGeom prst="ellipse">
            <a:avLst/>
          </a:prstGeom>
          <a:solidFill>
            <a:srgbClr val="C2C9B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B7454433-A581-C205-BF82-C7B1B4B12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6735882" y="3537947"/>
            <a:ext cx="267015" cy="1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C03151B0-DEBE-2AF7-03CE-F3D9E02C9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8334404" y="2999285"/>
            <a:ext cx="267015" cy="1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ABE19DCA-991A-8B68-695E-2B29681C2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5579123" y="3891682"/>
            <a:ext cx="267015" cy="1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0161CC39-FFD2-FCE0-5289-4641A72BE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2" t="15191" r="14382" b="16722"/>
          <a:stretch>
            <a:fillRect/>
          </a:stretch>
        </p:blipFill>
        <p:spPr bwMode="auto">
          <a:xfrm>
            <a:off x="4105540" y="4372500"/>
            <a:ext cx="267015" cy="1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81A79-1017-4003-31B4-68D23EA1838E}"/>
                  </a:ext>
                </a:extLst>
              </p:cNvPr>
              <p:cNvSpPr txBox="1"/>
              <p:nvPr/>
            </p:nvSpPr>
            <p:spPr>
              <a:xfrm>
                <a:off x="7359162" y="3218991"/>
                <a:ext cx="1749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F96B2D7-9B4E-0C9C-F190-C8739A1BC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162" y="3218991"/>
                <a:ext cx="174984" cy="276999"/>
              </a:xfrm>
              <a:prstGeom prst="rect">
                <a:avLst/>
              </a:prstGeom>
              <a:blipFill>
                <a:blip r:embed="rId11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034EDA7-5828-DBD2-9C91-E4E13573B136}"/>
                  </a:ext>
                </a:extLst>
              </p:cNvPr>
              <p:cNvSpPr txBox="1"/>
              <p:nvPr/>
            </p:nvSpPr>
            <p:spPr>
              <a:xfrm>
                <a:off x="6068847" y="4330706"/>
                <a:ext cx="1749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B503793-61E7-8E35-296B-86495F9B8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847" y="4330706"/>
                <a:ext cx="174984" cy="276999"/>
              </a:xfrm>
              <a:prstGeom prst="rect">
                <a:avLst/>
              </a:prstGeom>
              <a:blipFill>
                <a:blip r:embed="rId12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E2C419B-129A-EB9B-3D2D-912AB0EA09E5}"/>
                  </a:ext>
                </a:extLst>
              </p:cNvPr>
              <p:cNvSpPr txBox="1"/>
              <p:nvPr/>
            </p:nvSpPr>
            <p:spPr>
              <a:xfrm>
                <a:off x="5110737" y="4055042"/>
                <a:ext cx="1749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A22F12F-B6CE-046F-BE26-06E488DFB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737" y="4055042"/>
                <a:ext cx="174984" cy="276999"/>
              </a:xfrm>
              <a:prstGeom prst="rect">
                <a:avLst/>
              </a:prstGeom>
              <a:blipFill>
                <a:blip r:embed="rId11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A5B434-15FA-6B98-582A-EB9237C911A4}"/>
                  </a:ext>
                </a:extLst>
              </p:cNvPr>
              <p:cNvSpPr txBox="1"/>
              <p:nvPr/>
            </p:nvSpPr>
            <p:spPr>
              <a:xfrm>
                <a:off x="6189848" y="2981660"/>
                <a:ext cx="1749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0BE6BF0-1409-5439-4768-70C15CC89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848" y="2981660"/>
                <a:ext cx="174984" cy="276999"/>
              </a:xfrm>
              <a:prstGeom prst="rect">
                <a:avLst/>
              </a:prstGeom>
              <a:blipFill>
                <a:blip r:embed="rId1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023E02E-EE8E-92CA-9A00-BD96006CCCCA}"/>
                  </a:ext>
                </a:extLst>
              </p:cNvPr>
              <p:cNvSpPr txBox="1"/>
              <p:nvPr/>
            </p:nvSpPr>
            <p:spPr>
              <a:xfrm>
                <a:off x="4668502" y="4205770"/>
                <a:ext cx="1803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C8FCB42-57F3-4D41-E97C-67B664D3B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502" y="4205770"/>
                <a:ext cx="180370" cy="276999"/>
              </a:xfrm>
              <a:prstGeom prst="rect">
                <a:avLst/>
              </a:prstGeom>
              <a:blipFill>
                <a:blip r:embed="rId14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E853E63-FEA9-7555-4AD5-33509FEEB89F}"/>
                  </a:ext>
                </a:extLst>
              </p:cNvPr>
              <p:cNvSpPr txBox="1"/>
              <p:nvPr/>
            </p:nvSpPr>
            <p:spPr>
              <a:xfrm>
                <a:off x="5890835" y="3364142"/>
                <a:ext cx="1803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721083-E2B7-BB1B-1EC4-5953A66F8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835" y="3364142"/>
                <a:ext cx="180370" cy="276999"/>
              </a:xfrm>
              <a:prstGeom prst="rect">
                <a:avLst/>
              </a:prstGeom>
              <a:blipFill>
                <a:blip r:embed="rId15"/>
                <a:stretch>
                  <a:fillRect l="-18750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0CB25A7-67A4-CE51-C0A4-FD064415D6D4}"/>
                  </a:ext>
                </a:extLst>
              </p:cNvPr>
              <p:cNvSpPr txBox="1"/>
              <p:nvPr/>
            </p:nvSpPr>
            <p:spPr>
              <a:xfrm>
                <a:off x="6376312" y="3951118"/>
                <a:ext cx="1803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545F032-E384-237A-AEDA-F222EDFD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312" y="3951118"/>
                <a:ext cx="180370" cy="276999"/>
              </a:xfrm>
              <a:prstGeom prst="rect">
                <a:avLst/>
              </a:prstGeom>
              <a:blipFill>
                <a:blip r:embed="rId16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4DDD654-CD1A-AD59-4BEF-ABA30B854EE3}"/>
                  </a:ext>
                </a:extLst>
              </p:cNvPr>
              <p:cNvSpPr txBox="1"/>
              <p:nvPr/>
            </p:nvSpPr>
            <p:spPr>
              <a:xfrm>
                <a:off x="7842599" y="3088761"/>
                <a:ext cx="1803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3AD456E-06AF-820D-682B-34F5A324C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599" y="3088761"/>
                <a:ext cx="180370" cy="276999"/>
              </a:xfrm>
              <a:prstGeom prst="rect">
                <a:avLst/>
              </a:prstGeom>
              <a:blipFill>
                <a:blip r:embed="rId17"/>
                <a:stretch>
                  <a:fillRect l="-20000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18BE203-547D-9714-8E04-858294C5CE19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Replay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Buffer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911DBD-B38B-B585-EB5A-35AD7EAB4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17568" y="4104447"/>
            <a:ext cx="4878571" cy="19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99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99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A7DC3DEC-F638-E84D-3CA9-2CC8136178A2}"/>
              </a:ext>
            </a:extLst>
          </p:cNvPr>
          <p:cNvSpPr/>
          <p:nvPr/>
        </p:nvSpPr>
        <p:spPr>
          <a:xfrm>
            <a:off x="6555712" y="5231842"/>
            <a:ext cx="4476593" cy="836575"/>
          </a:xfrm>
          <a:prstGeom prst="rect">
            <a:avLst/>
          </a:prstGeom>
          <a:solidFill>
            <a:srgbClr val="FCEBC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575E8C1-D268-639D-D022-883CDE4F4A28}"/>
              </a:ext>
            </a:extLst>
          </p:cNvPr>
          <p:cNvSpPr/>
          <p:nvPr/>
        </p:nvSpPr>
        <p:spPr>
          <a:xfrm>
            <a:off x="7167793" y="4151260"/>
            <a:ext cx="4476339" cy="923330"/>
          </a:xfrm>
          <a:prstGeom prst="rect">
            <a:avLst/>
          </a:prstGeom>
          <a:solidFill>
            <a:srgbClr val="FCEBCB">
              <a:alpha val="501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4E73AE-A0D2-54E7-1464-61E3A1905900}"/>
              </a:ext>
            </a:extLst>
          </p:cNvPr>
          <p:cNvSpPr txBox="1"/>
          <p:nvPr/>
        </p:nvSpPr>
        <p:spPr>
          <a:xfrm>
            <a:off x="888726" y="6235909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Context Reflection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A3AA93-D13C-D89A-8BAE-B95BA332EE64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6B26DF-EDD6-8627-F880-1D7876DF8690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FCEDB-5D28-3CC4-5C11-F87EAA718AD2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7B45E-DD13-2A38-316C-F52C1831B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070" y="387718"/>
            <a:ext cx="3785925" cy="37859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F6543A-182D-69BB-CF2A-D2C0B8BBEE1D}"/>
              </a:ext>
            </a:extLst>
          </p:cNvPr>
          <p:cNvSpPr txBox="1"/>
          <p:nvPr/>
        </p:nvSpPr>
        <p:spPr>
          <a:xfrm>
            <a:off x="7323632" y="6235909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Debrief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7BEC83-6A98-BAA2-0E33-EDE9147C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698"/>
            <a:ext cx="1950302" cy="195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E4915B-4FF7-49ED-AE4C-E0B89A1C5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8" y="3569961"/>
            <a:ext cx="2068013" cy="20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CFEA351-BE08-1564-4AF2-048614B256F4}"/>
              </a:ext>
            </a:extLst>
          </p:cNvPr>
          <p:cNvGrpSpPr/>
          <p:nvPr/>
        </p:nvGrpSpPr>
        <p:grpSpPr>
          <a:xfrm>
            <a:off x="2185221" y="1602266"/>
            <a:ext cx="3602121" cy="914400"/>
            <a:chOff x="2185221" y="1602266"/>
            <a:chExt cx="3602121" cy="914400"/>
          </a:xfrm>
        </p:grpSpPr>
        <p:pic>
          <p:nvPicPr>
            <p:cNvPr id="6" name="Graphic 5" descr="Car with solid fill">
              <a:extLst>
                <a:ext uri="{FF2B5EF4-FFF2-40B4-BE49-F238E27FC236}">
                  <a16:creationId xmlns:a16="http://schemas.microsoft.com/office/drawing/2014/main" id="{04DEE085-24A5-C43C-A653-420E95765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85221" y="1602266"/>
              <a:ext cx="914400" cy="914400"/>
            </a:xfrm>
            <a:prstGeom prst="rect">
              <a:avLst/>
            </a:prstGeom>
          </p:spPr>
        </p:pic>
        <p:cxnSp>
          <p:nvCxnSpPr>
            <p:cNvPr id="8" name="Curved Connector 7">
              <a:extLst>
                <a:ext uri="{FF2B5EF4-FFF2-40B4-BE49-F238E27FC236}">
                  <a16:creationId xmlns:a16="http://schemas.microsoft.com/office/drawing/2014/main" id="{5526D548-C7EF-B6FC-7583-5F5B2AA1C0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9621" y="1801478"/>
              <a:ext cx="2687721" cy="29184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80907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07E32E-8531-BCBB-A307-A5DEE45FBADB}"/>
                </a:ext>
              </a:extLst>
            </p:cNvPr>
            <p:cNvSpPr/>
            <p:nvPr/>
          </p:nvSpPr>
          <p:spPr>
            <a:xfrm>
              <a:off x="3445484" y="1923682"/>
              <a:ext cx="380149" cy="380149"/>
            </a:xfrm>
            <a:prstGeom prst="rect">
              <a:avLst/>
            </a:prstGeom>
            <a:solidFill>
              <a:srgbClr val="FCEBC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n>
                  <a:solidFill>
                    <a:srgbClr val="FCEBCB"/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F41AD2F-0760-DBE2-77AC-A869AC7FE8B3}"/>
                </a:ext>
              </a:extLst>
            </p:cNvPr>
            <p:cNvSpPr/>
            <p:nvPr/>
          </p:nvSpPr>
          <p:spPr>
            <a:xfrm>
              <a:off x="4057565" y="1754045"/>
              <a:ext cx="380149" cy="380149"/>
            </a:xfrm>
            <a:prstGeom prst="ellipse">
              <a:avLst/>
            </a:prstGeom>
            <a:solidFill>
              <a:srgbClr val="C2C9B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E830783-8AAA-9287-C64F-420B3FF816E3}"/>
                    </a:ext>
                  </a:extLst>
                </p:cNvPr>
                <p:cNvSpPr txBox="1"/>
                <p:nvPr/>
              </p:nvSpPr>
              <p:spPr>
                <a:xfrm>
                  <a:off x="3510363" y="1944119"/>
                  <a:ext cx="25039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E830783-8AAA-9287-C64F-420B3FF81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0363" y="1944119"/>
                  <a:ext cx="25039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4286" r="-4762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F3F3ACD-C0E2-DA45-ABE8-3938513527AB}"/>
                    </a:ext>
                  </a:extLst>
                </p:cNvPr>
                <p:cNvSpPr txBox="1"/>
                <p:nvPr/>
              </p:nvSpPr>
              <p:spPr>
                <a:xfrm>
                  <a:off x="4116385" y="1785182"/>
                  <a:ext cx="26250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F3F3ACD-C0E2-DA45-ABE8-3938513527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6385" y="1785182"/>
                  <a:ext cx="262508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4286" r="-952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630889-2869-0366-FF9F-30DF3149A42C}"/>
                </a:ext>
              </a:extLst>
            </p:cNvPr>
            <p:cNvSpPr/>
            <p:nvPr/>
          </p:nvSpPr>
          <p:spPr>
            <a:xfrm>
              <a:off x="4638471" y="1660620"/>
              <a:ext cx="380149" cy="380149"/>
            </a:xfrm>
            <a:prstGeom prst="rect">
              <a:avLst/>
            </a:prstGeom>
            <a:solidFill>
              <a:srgbClr val="FCEBC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n>
                  <a:solidFill>
                    <a:srgbClr val="FCEBCB"/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5A1C62-61FF-DFD5-46AF-2DAEEBD98AC7}"/>
                </a:ext>
              </a:extLst>
            </p:cNvPr>
            <p:cNvSpPr/>
            <p:nvPr/>
          </p:nvSpPr>
          <p:spPr>
            <a:xfrm>
              <a:off x="5166377" y="1650300"/>
              <a:ext cx="380149" cy="380149"/>
            </a:xfrm>
            <a:prstGeom prst="ellipse">
              <a:avLst/>
            </a:prstGeom>
            <a:solidFill>
              <a:srgbClr val="C2C9B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921578-82B4-BF22-E863-3CD1109BE104}"/>
              </a:ext>
            </a:extLst>
          </p:cNvPr>
          <p:cNvGrpSpPr/>
          <p:nvPr/>
        </p:nvGrpSpPr>
        <p:grpSpPr>
          <a:xfrm>
            <a:off x="2183968" y="3809407"/>
            <a:ext cx="3602121" cy="914400"/>
            <a:chOff x="2185221" y="1602266"/>
            <a:chExt cx="3602121" cy="914400"/>
          </a:xfrm>
        </p:grpSpPr>
        <p:pic>
          <p:nvPicPr>
            <p:cNvPr id="31" name="Graphic 30" descr="Car with solid fill">
              <a:extLst>
                <a:ext uri="{FF2B5EF4-FFF2-40B4-BE49-F238E27FC236}">
                  <a16:creationId xmlns:a16="http://schemas.microsoft.com/office/drawing/2014/main" id="{27609886-2E3E-14BB-75B7-2C8500C9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85221" y="1602266"/>
              <a:ext cx="914400" cy="914400"/>
            </a:xfrm>
            <a:prstGeom prst="rect">
              <a:avLst/>
            </a:prstGeom>
          </p:spPr>
        </p:pic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4B62238C-4AF4-7FA2-CA6F-F1536E04FE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9621" y="1801478"/>
              <a:ext cx="2687721" cy="29184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80907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1670D02-0651-B372-C61E-895888120E31}"/>
                </a:ext>
              </a:extLst>
            </p:cNvPr>
            <p:cNvSpPr/>
            <p:nvPr/>
          </p:nvSpPr>
          <p:spPr>
            <a:xfrm>
              <a:off x="3445484" y="1923682"/>
              <a:ext cx="380149" cy="380149"/>
            </a:xfrm>
            <a:prstGeom prst="rect">
              <a:avLst/>
            </a:prstGeom>
            <a:solidFill>
              <a:srgbClr val="FCEBC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n>
                  <a:solidFill>
                    <a:srgbClr val="FCEBCB"/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0FB075B-8A7E-F4AB-49A0-39411B44D061}"/>
                </a:ext>
              </a:extLst>
            </p:cNvPr>
            <p:cNvSpPr/>
            <p:nvPr/>
          </p:nvSpPr>
          <p:spPr>
            <a:xfrm>
              <a:off x="4057565" y="1754045"/>
              <a:ext cx="380149" cy="380149"/>
            </a:xfrm>
            <a:prstGeom prst="ellipse">
              <a:avLst/>
            </a:prstGeom>
            <a:solidFill>
              <a:srgbClr val="8EA1B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997EC47-A73C-481F-3F64-A702603107EF}"/>
                    </a:ext>
                  </a:extLst>
                </p:cNvPr>
                <p:cNvSpPr txBox="1"/>
                <p:nvPr/>
              </p:nvSpPr>
              <p:spPr>
                <a:xfrm>
                  <a:off x="3510363" y="1944119"/>
                  <a:ext cx="25039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997EC47-A73C-481F-3F64-A70260310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0363" y="1944119"/>
                  <a:ext cx="25039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4286" r="-4762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B4EC15B-1F65-9342-3730-16261BAB483B}"/>
                    </a:ext>
                  </a:extLst>
                </p:cNvPr>
                <p:cNvSpPr txBox="1"/>
                <p:nvPr/>
              </p:nvSpPr>
              <p:spPr>
                <a:xfrm>
                  <a:off x="4116385" y="1785182"/>
                  <a:ext cx="26250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B4EC15B-1F65-9342-3730-16261BAB48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6385" y="1785182"/>
                  <a:ext cx="262508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4286" r="-9524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D04F130-DA65-6081-7933-484994355A51}"/>
                </a:ext>
              </a:extLst>
            </p:cNvPr>
            <p:cNvSpPr/>
            <p:nvPr/>
          </p:nvSpPr>
          <p:spPr>
            <a:xfrm>
              <a:off x="4638471" y="1660620"/>
              <a:ext cx="380149" cy="380149"/>
            </a:xfrm>
            <a:prstGeom prst="rect">
              <a:avLst/>
            </a:prstGeom>
            <a:solidFill>
              <a:srgbClr val="FCEBC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n>
                  <a:solidFill>
                    <a:srgbClr val="FCEBCB"/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F41669C-3F60-ADDF-858C-CA413C95DDBB}"/>
                </a:ext>
              </a:extLst>
            </p:cNvPr>
            <p:cNvSpPr/>
            <p:nvPr/>
          </p:nvSpPr>
          <p:spPr>
            <a:xfrm>
              <a:off x="5166377" y="1650300"/>
              <a:ext cx="380149" cy="380149"/>
            </a:xfrm>
            <a:prstGeom prst="ellipse">
              <a:avLst/>
            </a:prstGeom>
            <a:solidFill>
              <a:srgbClr val="8EA1B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19FF8A3-8C1A-8716-8994-2898CD998864}"/>
              </a:ext>
            </a:extLst>
          </p:cNvPr>
          <p:cNvSpPr txBox="1"/>
          <p:nvPr/>
        </p:nvSpPr>
        <p:spPr>
          <a:xfrm>
            <a:off x="2163349" y="2602705"/>
            <a:ext cx="378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is the interaction trajectory and the feedback on the task.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0F4649-6F87-289A-7590-B8EC2E4F7DF0}"/>
              </a:ext>
            </a:extLst>
          </p:cNvPr>
          <p:cNvSpPr txBox="1"/>
          <p:nvPr/>
        </p:nvSpPr>
        <p:spPr>
          <a:xfrm>
            <a:off x="2163349" y="4864665"/>
            <a:ext cx="3602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did the collision / stagnation happen?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F7FA58-080E-96DC-26C1-DCD9D7C0EBEB}"/>
              </a:ext>
            </a:extLst>
          </p:cNvPr>
          <p:cNvSpPr txBox="1"/>
          <p:nvPr/>
        </p:nvSpPr>
        <p:spPr>
          <a:xfrm>
            <a:off x="7167794" y="4151260"/>
            <a:ext cx="4259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 think we failed the task because … I propose that A should do xxx, and I will do xxx…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295F42-B791-0B18-CC8C-2145E97091B7}"/>
              </a:ext>
            </a:extLst>
          </p:cNvPr>
          <p:cNvSpPr txBox="1"/>
          <p:nvPr/>
        </p:nvSpPr>
        <p:spPr>
          <a:xfrm>
            <a:off x="6555712" y="5288050"/>
            <a:ext cx="437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Here is a revised cooperation strategy, I will do xxx, and B will do xxx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67CE637D-84C7-3C9E-ACCC-A6F2485E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12" y="3910964"/>
            <a:ext cx="802295" cy="8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88AFC68A-0D82-BC6D-B3A8-1C33921F9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06335" y="4943336"/>
            <a:ext cx="1135320" cy="113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6CE036E-B097-6225-6747-21085E16D27F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LLM+Debrief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7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  <p:bldP spid="45" grpId="2" animBg="1"/>
      <p:bldP spid="2" grpId="0"/>
      <p:bldP spid="12" grpId="0"/>
      <p:bldP spid="39" grpId="0"/>
      <p:bldP spid="40" grpId="0"/>
      <p:bldP spid="41" grpId="0"/>
      <p:bldP spid="4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1ACC8-E1AF-96B2-F527-3C27922858D1}"/>
              </a:ext>
            </a:extLst>
          </p:cNvPr>
          <p:cNvSpPr txBox="1"/>
          <p:nvPr/>
        </p:nvSpPr>
        <p:spPr>
          <a:xfrm>
            <a:off x="3051737" y="2830562"/>
            <a:ext cx="6088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Socialized Generalist Agents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704F5C-4181-C3CB-376F-C6682588A266}"/>
              </a:ext>
            </a:extLst>
          </p:cNvPr>
          <p:cNvSpPr txBox="1"/>
          <p:nvPr/>
        </p:nvSpPr>
        <p:spPr>
          <a:xfrm>
            <a:off x="1084162" y="3153727"/>
            <a:ext cx="1002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Operate in mixed-autonomy environments, coexisting with human and other AI agents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Being able to communicate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with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humans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and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other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agents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Generalize effectively to respond to a wide range of human and agent behaviors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78DB4CF-35B3-CC11-F6C1-F8C2D0A75B97}"/>
              </a:ext>
            </a:extLst>
          </p:cNvPr>
          <p:cNvCxnSpPr>
            <a:cxnSpLocks/>
          </p:cNvCxnSpPr>
          <p:nvPr/>
        </p:nvCxnSpPr>
        <p:spPr>
          <a:xfrm>
            <a:off x="2754775" y="3613230"/>
            <a:ext cx="296962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A143F4-43FD-CF21-9D50-F1C233EFC704}"/>
              </a:ext>
            </a:extLst>
          </p:cNvPr>
          <p:cNvCxnSpPr>
            <a:cxnSpLocks/>
          </p:cNvCxnSpPr>
          <p:nvPr/>
        </p:nvCxnSpPr>
        <p:spPr>
          <a:xfrm>
            <a:off x="1678329" y="3879447"/>
            <a:ext cx="297083" cy="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07DB47-91F9-793C-11D6-7466C911E715}"/>
              </a:ext>
            </a:extLst>
          </p:cNvPr>
          <p:cNvCxnSpPr>
            <a:cxnSpLocks/>
          </p:cNvCxnSpPr>
          <p:nvPr/>
        </p:nvCxnSpPr>
        <p:spPr>
          <a:xfrm>
            <a:off x="1381245" y="3335438"/>
            <a:ext cx="297084" cy="0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6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1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CE5326-D660-770E-B0D1-D8A44A8E6F21}"/>
              </a:ext>
            </a:extLst>
          </p:cNvPr>
          <p:cNvSpPr txBox="1"/>
          <p:nvPr/>
        </p:nvSpPr>
        <p:spPr>
          <a:xfrm>
            <a:off x="641444" y="1570061"/>
            <a:ext cx="10754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enabling natural language communication necessarily enhance the coordination of LLM agents from those without?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4D6D1-93E4-6D4F-7FF7-088DC9AA45BF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405AA0-010A-2A60-7B84-881E28758987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AD1544-025A-7E5F-71CA-9D657887D0C4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9B431-12ED-47D0-1D3B-8ABB96593C1B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Research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9DD30-D594-56F5-96DA-01DF8A43228E}"/>
              </a:ext>
            </a:extLst>
          </p:cNvPr>
          <p:cNvSpPr txBox="1"/>
          <p:nvPr/>
        </p:nvSpPr>
        <p:spPr>
          <a:xfrm>
            <a:off x="641444" y="2617726"/>
            <a:ext cx="10522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Aft>
                <a:spcPts val="1000"/>
              </a:spcAft>
            </a:pP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decentralized reflection improve collaborative capability over interactions?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7481CA-96B6-EFBF-D7DE-5F3D962F6BF9}"/>
              </a:ext>
            </a:extLst>
          </p:cNvPr>
          <p:cNvSpPr txBox="1"/>
          <p:nvPr/>
        </p:nvSpPr>
        <p:spPr>
          <a:xfrm>
            <a:off x="641444" y="3388392"/>
            <a:ext cx="10754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Aft>
                <a:spcPts val="1000"/>
              </a:spcAft>
            </a:pP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centralized discussion among LLM agents provide additional improvements in collaboration and communication compared with decentralized reflection?</a:t>
            </a:r>
          </a:p>
        </p:txBody>
      </p:sp>
    </p:spTree>
    <p:extLst>
      <p:ext uri="{BB962C8B-B14F-4D97-AF65-F5344CB8AC3E}">
        <p14:creationId xmlns:p14="http://schemas.microsoft.com/office/powerpoint/2010/main" val="28863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B28935-1A3C-AED4-4B0C-4BD0FCAE1E5D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Metrics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Baselines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018F0-DEBB-9FDC-8101-B5E736519734}"/>
              </a:ext>
            </a:extLst>
          </p:cNvPr>
          <p:cNvSpPr txBox="1"/>
          <p:nvPr/>
        </p:nvSpPr>
        <p:spPr>
          <a:xfrm>
            <a:off x="228600" y="979916"/>
            <a:ext cx="11424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60 episodes Round-Robin among randomly shuffled [risky, safe] scenarios with 50% vs 50% percentage. Early Stop with 20 Consecutive Successful Episodes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783E7E-98CA-EB19-85C1-2A1F3440E13D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EC48F-2F54-F4CF-4DD1-4552388F26F3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656752-CD7C-1B24-BFF2-341EA6F0402E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C5377-0E64-5573-8E90-8A6D9CF31DA4}"/>
              </a:ext>
            </a:extLst>
          </p:cNvPr>
          <p:cNvSpPr txBox="1"/>
          <p:nvPr/>
        </p:nvSpPr>
        <p:spPr>
          <a:xfrm>
            <a:off x="228600" y="5988576"/>
            <a:ext cx="11563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Wen, Licheng, et al. "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Dilu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A knowledge-driven approach to autonomous driving with large language models."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arXiv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preprint arXiv:2309.16292 (2023).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D25BBC-41BD-AC22-BB68-6389A7A84A73}"/>
              </a:ext>
            </a:extLst>
          </p:cNvPr>
          <p:cNvSpPr txBox="1"/>
          <p:nvPr/>
        </p:nvSpPr>
        <p:spPr>
          <a:xfrm>
            <a:off x="228600" y="2003859"/>
            <a:ext cx="114242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Metrics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Average Total Reward normalized by group size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Average Success Rate normalized by group size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Average Collision Rate normalized by group 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45BFE-1245-0265-2BD8-376C6C4BD813}"/>
              </a:ext>
            </a:extLst>
          </p:cNvPr>
          <p:cNvSpPr txBox="1"/>
          <p:nvPr/>
        </p:nvSpPr>
        <p:spPr>
          <a:xfrm>
            <a:off x="228599" y="3505200"/>
            <a:ext cx="111263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Baselines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both Silent and Comm mode</a:t>
            </a:r>
          </a:p>
          <a:p>
            <a:pPr fontAlgn="base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Zero-shot</a:t>
            </a:r>
          </a:p>
          <a:p>
            <a:pPr fontAlgn="base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Decentralized Reflection</a:t>
            </a:r>
          </a:p>
          <a:p>
            <a:pPr fontAlgn="base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Centralized Debrief</a:t>
            </a:r>
          </a:p>
          <a:p>
            <a:pPr fontAlgn="base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Correction + RAG [Wen et al., 2023]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90381D-623B-3A35-0E6D-8B71D36FDC58}"/>
              </a:ext>
            </a:extLst>
          </p:cNvPr>
          <p:cNvSpPr txBox="1"/>
          <p:nvPr/>
        </p:nvSpPr>
        <p:spPr>
          <a:xfrm>
            <a:off x="228599" y="5083141"/>
            <a:ext cx="6107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gpt-4o-mini for “fast” acting (~8s)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gpt-4o for analysis &amp; reflection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86B5D8-24A5-9D71-B08B-6D99ED2E4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"/>
          <a:stretch>
            <a:fillRect/>
          </a:stretch>
        </p:blipFill>
        <p:spPr bwMode="auto">
          <a:xfrm>
            <a:off x="215423" y="1021795"/>
            <a:ext cx="11976577" cy="56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A147AB-3999-31C7-EF78-79E5E0D72503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0B4D8C-23C0-1BC3-6FD1-31CA9A8F75BE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73E15-A08C-423B-82F2-5B855D9DF09B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925AE-DDEB-9553-F81C-E9A569369AFA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Quantitative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64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4DFCDE-437B-9AB7-5760-CEEB250A1CC6}"/>
              </a:ext>
            </a:extLst>
          </p:cNvPr>
          <p:cNvSpPr txBox="1"/>
          <p:nvPr/>
        </p:nvSpPr>
        <p:spPr>
          <a:xfrm>
            <a:off x="458418" y="1624823"/>
            <a:ext cx="11162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 does not guarantee collaboration in zero-shot interactions ❌ {gpt-4o-mini, llama3-8b-instruct, gpt-4o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gpt-o4-mini</a:t>
            </a:r>
            <a:r>
              <a:rPr lang="en-US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}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F37D80-8A81-0A24-9468-2220484A6265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159141-A612-52D4-1053-16F8DE8E0E33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2A5A30-66EA-9F19-A9FD-BF744A05DA94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5F639-AB52-86D1-3D6C-637DD12A2F4C}"/>
              </a:ext>
            </a:extLst>
          </p:cNvPr>
          <p:cNvSpPr txBox="1"/>
          <p:nvPr/>
        </p:nvSpPr>
        <p:spPr>
          <a:xfrm>
            <a:off x="451412" y="2629164"/>
            <a:ext cx="10822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Decentralized reflection and correction with RAG memory reduce collisions. 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BB4E8-9E24-A2D8-5174-89101B5495D9}"/>
              </a:ext>
            </a:extLst>
          </p:cNvPr>
          <p:cNvSpPr txBox="1"/>
          <p:nvPr/>
        </p:nvSpPr>
        <p:spPr>
          <a:xfrm>
            <a:off x="458418" y="3356506"/>
            <a:ext cx="11162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Centralized debriefing enhances coordination more than decentralized reflection. 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FF77BC-C7FC-F21C-7E69-ECEFEFDF74C5}"/>
              </a:ext>
            </a:extLst>
          </p:cNvPr>
          <p:cNvSpPr txBox="1"/>
          <p:nvPr/>
        </p:nvSpPr>
        <p:spPr>
          <a:xfrm>
            <a:off x="451411" y="4083849"/>
            <a:ext cx="8877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potential of natural language communication for multi-agent ✅❌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73F42B-8445-1250-C4BB-93FD457DEF67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Findings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6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11F801-F5E1-3ECB-AB34-1EC0ABF70935}"/>
              </a:ext>
            </a:extLst>
          </p:cNvPr>
          <p:cNvSpPr/>
          <p:nvPr/>
        </p:nvSpPr>
        <p:spPr>
          <a:xfrm>
            <a:off x="3206186" y="1454345"/>
            <a:ext cx="8757215" cy="486454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49F1A-D772-0200-00B2-71F49B2B149A}"/>
              </a:ext>
            </a:extLst>
          </p:cNvPr>
          <p:cNvSpPr txBox="1"/>
          <p:nvPr/>
        </p:nvSpPr>
        <p:spPr>
          <a:xfrm>
            <a:off x="3236712" y="1399753"/>
            <a:ext cx="87266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1200"/>
              </a:spcAft>
              <a:buNone/>
            </a:pPr>
            <a:r>
              <a:rPr lang="en-US" sz="1800" b="1" u="none" strike="noStrike" dirty="0">
                <a:solidFill>
                  <a:srgbClr val="595959"/>
                </a:solidFill>
                <a:effectLst/>
                <a:latin typeface="Optimistic Text"/>
              </a:rPr>
              <a:t>Knowledge 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Optimistic Text"/>
              </a:rPr>
              <a:t>To effectively merge onto the highway when in a hurry, I should</a:t>
            </a:r>
            <a:r>
              <a:rPr lang="en-US" sz="2000" u="none" strike="noStrike" dirty="0">
                <a:solidFill>
                  <a:srgbClr val="595959"/>
                </a:solidFill>
                <a:effectLst/>
                <a:latin typeface="Optimistic Text"/>
              </a:rPr>
              <a:t> </a:t>
            </a:r>
            <a:r>
              <a:rPr lang="en-US" sz="2000" b="1" u="none" strike="noStrike" dirty="0">
                <a:solidFill>
                  <a:srgbClr val="595959"/>
                </a:solidFill>
                <a:effectLst/>
                <a:latin typeface="Optimistic Text"/>
              </a:rPr>
              <a:t>initiate communication</a:t>
            </a:r>
            <a:r>
              <a:rPr lang="en-US" sz="1800" b="1" u="none" strike="noStrike" dirty="0">
                <a:solidFill>
                  <a:srgbClr val="595959"/>
                </a:solidFill>
                <a:effectLst/>
                <a:latin typeface="Optimistic Text"/>
              </a:rPr>
              <a:t> 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Optimistic Text"/>
              </a:rPr>
              <a:t>by clearly stating my intention to merge, including my current speed and position. As I approach the merge point, I will gradually </a:t>
            </a:r>
            <a:r>
              <a:rPr lang="en-US" sz="2400" b="1" u="none" strike="noStrike" dirty="0">
                <a:solidFill>
                  <a:srgbClr val="595959"/>
                </a:solidFill>
                <a:effectLst/>
                <a:latin typeface="Optimistic Text"/>
              </a:rPr>
              <a:t>accelerate to match the highway speed</a:t>
            </a:r>
            <a:r>
              <a:rPr lang="en-US" sz="1800" b="1" u="none" strike="noStrike" dirty="0">
                <a:solidFill>
                  <a:srgbClr val="595959"/>
                </a:solidFill>
                <a:effectLst/>
                <a:latin typeface="Optimistic Text"/>
              </a:rPr>
              <a:t>. 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Optimistic Text"/>
              </a:rPr>
              <a:t>Continuous communication is essential to coordinate actions and avoid collisions. I must maintain a safe merging distance and speed, avoiding abrupt maneuvers. I should also be prepared to adjust my speed dynamically based on real-time feedback from the highway vehicle.,</a:t>
            </a:r>
            <a:endParaRPr lang="en-US" dirty="0">
              <a:effectLst/>
            </a:endParaRPr>
          </a:p>
          <a:p>
            <a:pPr rtl="0">
              <a:spcAft>
                <a:spcPts val="1200"/>
              </a:spcAft>
              <a:buNone/>
            </a:pPr>
            <a:r>
              <a:rPr lang="en-US" sz="1800" b="1" u="none" strike="noStrike" dirty="0">
                <a:solidFill>
                  <a:srgbClr val="595959"/>
                </a:solidFill>
                <a:effectLst/>
                <a:latin typeface="Optimistic Text"/>
              </a:rPr>
              <a:t>Cooperative Strategy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Optimistic Text"/>
              </a:rPr>
              <a:t> In our cooperative strategy for merging onto the highway, the merging vehicle (myself) will initiate the process by clearly communicating its intention to merge, including its current speed and position. </a:t>
            </a:r>
            <a:r>
              <a:rPr lang="en-US" sz="1800" u="none" strike="noStrike" dirty="0">
                <a:solidFill>
                  <a:srgbClr val="991503"/>
                </a:solidFill>
                <a:effectLst/>
                <a:latin typeface="Optimistic Text"/>
              </a:rPr>
              <a:t>As the merging vehicle approaches, it will gradually accelerate to match the highway speed, ensuring a smooth transition. </a:t>
            </a:r>
            <a:r>
              <a:rPr lang="en-US" sz="2000" b="1" u="none" strike="noStrike" dirty="0">
                <a:solidFill>
                  <a:srgbClr val="991503"/>
                </a:solidFill>
                <a:effectLst/>
                <a:latin typeface="Optimistic Text"/>
              </a:rPr>
              <a:t>The vehicle in the rightmost lane of the highway will proactively create a gap by slightly reducing its speed earlier</a:t>
            </a:r>
            <a:r>
              <a:rPr lang="en-US" sz="1800" u="none" strike="noStrike" dirty="0">
                <a:solidFill>
                  <a:srgbClr val="991503"/>
                </a:solidFill>
                <a:effectLst/>
                <a:latin typeface="Optimistic Text"/>
              </a:rPr>
              <a:t>, allowing the merging vehicle to enter the lane without needing to match speeds precisely.</a:t>
            </a:r>
            <a:r>
              <a:rPr lang="en-US" sz="1800" b="1" u="none" strike="noStrike" dirty="0">
                <a:solidFill>
                  <a:srgbClr val="595959"/>
                </a:solidFill>
                <a:effectLst/>
                <a:latin typeface="Optimistic Text"/>
              </a:rPr>
              <a:t> </a:t>
            </a:r>
            <a:r>
              <a:rPr lang="en-US" sz="1800" u="none" strike="noStrike" dirty="0">
                <a:solidFill>
                  <a:srgbClr val="595959"/>
                </a:solidFill>
                <a:effectLst/>
                <a:latin typeface="Optimistic Text"/>
              </a:rPr>
              <a:t>Throughout the process, both vehicles will maintain clear communication, with the merging vehicle leading in signaling its actions and the highway vehicle responding by adjusting speed to facilitate a safe merge. </a:t>
            </a:r>
            <a:endParaRPr lang="en-US" dirty="0"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ADEF95-63EA-AC73-B4DF-110748707BD4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A27BDA-65AA-77EE-0A40-A3247C4957A9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1968BE-B20B-4C20-89C8-D1C0A68134F8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778239-87BC-7007-8011-8F8173C49B22}"/>
              </a:ext>
            </a:extLst>
          </p:cNvPr>
          <p:cNvSpPr txBox="1"/>
          <p:nvPr/>
        </p:nvSpPr>
        <p:spPr>
          <a:xfrm>
            <a:off x="228600" y="356265"/>
            <a:ext cx="7613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 Generated Cooperation Strategy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Highway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Merge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Negotiation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Knowledge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learned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by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merging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vehicle</a:t>
            </a:r>
            <a:endParaRPr lang="en-US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6D9D73-0C2F-3749-9B65-F746796A5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54345"/>
            <a:ext cx="3008112" cy="486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34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0E1A36A-DCB9-4B1C-9BAC-7B761F57301F}"/>
              </a:ext>
            </a:extLst>
          </p:cNvPr>
          <p:cNvSpPr/>
          <p:nvPr/>
        </p:nvSpPr>
        <p:spPr>
          <a:xfrm>
            <a:off x="3206186" y="1454345"/>
            <a:ext cx="8757215" cy="486454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9E318B-9EC9-EE30-6FC5-C7742695F027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9B9919-1663-92AA-A261-0EB8446EFEC5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23E08-0696-F3FE-68B8-8884DC5B21D7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8BD62-FE73-91F6-1638-40C631E2E815}"/>
              </a:ext>
            </a:extLst>
          </p:cNvPr>
          <p:cNvSpPr txBox="1"/>
          <p:nvPr/>
        </p:nvSpPr>
        <p:spPr>
          <a:xfrm>
            <a:off x="228600" y="356265"/>
            <a:ext cx="10026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Emergence of Concise Communication Protocol</a:t>
            </a:r>
            <a:b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Overtake (Perception) Communication Protocol by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LLM+Debrief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seed 12, checkpoint-28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771B3-C3C5-DDDE-4B54-EB3B91C9C471}"/>
              </a:ext>
            </a:extLst>
          </p:cNvPr>
          <p:cNvSpPr txBox="1"/>
          <p:nvPr/>
        </p:nvSpPr>
        <p:spPr>
          <a:xfrm>
            <a:off x="3606479" y="1940482"/>
            <a:ext cx="83569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the revised cooperative strategy, the stationary truck in lane 1 will continuously monitor the traffic in lane -1 and provide real-time updates on the speed and distance of oncoming vehicles. If the gap is not safe for overtaking, the stationary truck will send a </a:t>
            </a:r>
            <a:r>
              <a:rPr lang="en-US" b="1" dirty="0">
                <a:highlight>
                  <a:srgbClr val="FFFF00"/>
                </a:highlight>
              </a:rPr>
              <a:t>“hold” </a:t>
            </a:r>
            <a:r>
              <a:rPr lang="en-US" dirty="0"/>
              <a:t>message to prevent premature maneuvers. As the overtaking vehicle, I will use my sensors to independently verify the traffic conditions in lane -1 and maintain a flexible speed, ready to adapt dynamically. I will only proceed with the overtaking maneuver when both the stationary truck's updates and my sensor data confirm a safe gap, at which point the stationary truck will send a </a:t>
            </a:r>
            <a:r>
              <a:rPr lang="en-US" b="1" dirty="0">
                <a:highlight>
                  <a:srgbClr val="FFFF00"/>
                </a:highlight>
              </a:rPr>
              <a:t>“go”</a:t>
            </a:r>
            <a:r>
              <a:rPr lang="en-US" b="1" dirty="0"/>
              <a:t> </a:t>
            </a:r>
            <a:r>
              <a:rPr lang="en-US" dirty="0"/>
              <a:t>message. This dual verification approach ensures alignment in our actions, minimizing the risk of collision and avoiding stagnation by allowing me to adjust my speed based on real-time conditions. If no safe gap is available, I will maintain my position and communicate my readiness to adapt speed as necessary, ensuring a coordinated and safe overtaking process.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0F468-EC4D-9014-43B5-6A391CC3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454345"/>
            <a:ext cx="2977587" cy="486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64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5C07C1-2FD4-2720-3362-3A50B22B2EA7}"/>
              </a:ext>
            </a:extLst>
          </p:cNvPr>
          <p:cNvSpPr/>
          <p:nvPr/>
        </p:nvSpPr>
        <p:spPr>
          <a:xfrm>
            <a:off x="-228600" y="-228601"/>
            <a:ext cx="12435006" cy="71621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75E115-7531-7A43-E17B-C37D5E538DC8}"/>
              </a:ext>
            </a:extLst>
          </p:cNvPr>
          <p:cNvSpPr txBox="1"/>
          <p:nvPr/>
        </p:nvSpPr>
        <p:spPr>
          <a:xfrm>
            <a:off x="2743200" y="3276600"/>
            <a:ext cx="2161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Qualitative videos</a:t>
            </a:r>
          </a:p>
        </p:txBody>
      </p:sp>
      <p:pic>
        <p:nvPicPr>
          <p:cNvPr id="3" name="negotiation_highway_exit_random_debrief_success">
            <a:hlinkClick r:id="" action="ppaction://media"/>
            <a:extLst>
              <a:ext uri="{FF2B5EF4-FFF2-40B4-BE49-F238E27FC236}">
                <a16:creationId xmlns:a16="http://schemas.microsoft.com/office/drawing/2014/main" id="{B8DBE114-1C71-B56C-63CC-6543B4A3F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6" y="507206"/>
            <a:ext cx="12192000" cy="59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9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124001-27ED-099A-0380-BA5E7A464993}"/>
              </a:ext>
            </a:extLst>
          </p:cNvPr>
          <p:cNvSpPr txBox="1"/>
          <p:nvPr/>
        </p:nvSpPr>
        <p:spPr>
          <a:xfrm>
            <a:off x="2016539" y="623121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Centralized Memory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96B52-3D64-C672-799C-D7DDB6E4F60A}"/>
              </a:ext>
            </a:extLst>
          </p:cNvPr>
          <p:cNvSpPr txBox="1"/>
          <p:nvPr/>
        </p:nvSpPr>
        <p:spPr>
          <a:xfrm>
            <a:off x="8745236" y="6230112"/>
            <a:ext cx="1261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Distillation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9590B-E3F7-8FCF-EDFB-B3FAFF1937E2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27706-E158-F852-3DCD-A05E007F5533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D9F25-CAC7-00F6-7DFF-D45FCDD125C5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Database with solid fill">
            <a:extLst>
              <a:ext uri="{FF2B5EF4-FFF2-40B4-BE49-F238E27FC236}">
                <a16:creationId xmlns:a16="http://schemas.microsoft.com/office/drawing/2014/main" id="{674F4602-F2EF-642B-0453-526BD0B6C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8815" y="3200400"/>
            <a:ext cx="914400" cy="914400"/>
          </a:xfrm>
          <a:prstGeom prst="rect">
            <a:avLst/>
          </a:prstGeom>
        </p:spPr>
      </p:pic>
      <p:pic>
        <p:nvPicPr>
          <p:cNvPr id="14" name="Graphic 13" descr="Brain outline">
            <a:extLst>
              <a:ext uri="{FF2B5EF4-FFF2-40B4-BE49-F238E27FC236}">
                <a16:creationId xmlns:a16="http://schemas.microsoft.com/office/drawing/2014/main" id="{2F5F8C96-C083-7140-21C6-18BA7A53C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8252" y="1332503"/>
            <a:ext cx="914400" cy="914400"/>
          </a:xfrm>
          <a:prstGeom prst="rect">
            <a:avLst/>
          </a:prstGeom>
        </p:spPr>
      </p:pic>
      <p:pic>
        <p:nvPicPr>
          <p:cNvPr id="20" name="Graphic 19" descr="Brain with solid fill">
            <a:extLst>
              <a:ext uri="{FF2B5EF4-FFF2-40B4-BE49-F238E27FC236}">
                <a16:creationId xmlns:a16="http://schemas.microsoft.com/office/drawing/2014/main" id="{95907CFE-1F22-232E-B149-645EB0F05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39296" y="1332503"/>
            <a:ext cx="914400" cy="914400"/>
          </a:xfrm>
          <a:prstGeom prst="rect">
            <a:avLst/>
          </a:prstGeom>
        </p:spPr>
      </p:pic>
      <p:pic>
        <p:nvPicPr>
          <p:cNvPr id="24" name="Graphic 23" descr="Car with solid fill">
            <a:extLst>
              <a:ext uri="{FF2B5EF4-FFF2-40B4-BE49-F238E27FC236}">
                <a16:creationId xmlns:a16="http://schemas.microsoft.com/office/drawing/2014/main" id="{479D41AA-3D9D-CF4F-A925-8D40D230E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88817" y="1965014"/>
            <a:ext cx="914400" cy="914400"/>
          </a:xfrm>
          <a:prstGeom prst="rect">
            <a:avLst/>
          </a:prstGeom>
        </p:spPr>
      </p:pic>
      <p:pic>
        <p:nvPicPr>
          <p:cNvPr id="26" name="Graphic 25" descr="Car with solid fill">
            <a:extLst>
              <a:ext uri="{FF2B5EF4-FFF2-40B4-BE49-F238E27FC236}">
                <a16:creationId xmlns:a16="http://schemas.microsoft.com/office/drawing/2014/main" id="{A0D629C6-FCB6-4990-A5F2-7C1E39A607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09381" y="1965014"/>
            <a:ext cx="914400" cy="914400"/>
          </a:xfrm>
          <a:prstGeom prst="rect">
            <a:avLst/>
          </a:prstGeom>
        </p:spPr>
      </p:pic>
      <p:pic>
        <p:nvPicPr>
          <p:cNvPr id="28" name="Graphic 27" descr="Car with solid fill">
            <a:extLst>
              <a:ext uri="{FF2B5EF4-FFF2-40B4-BE49-F238E27FC236}">
                <a16:creationId xmlns:a16="http://schemas.microsoft.com/office/drawing/2014/main" id="{D7C6926B-7C60-14C0-A145-C902D80DB4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68252" y="1965014"/>
            <a:ext cx="914400" cy="914400"/>
          </a:xfrm>
          <a:prstGeom prst="rect">
            <a:avLst/>
          </a:prstGeom>
        </p:spPr>
      </p:pic>
      <p:sp>
        <p:nvSpPr>
          <p:cNvPr id="29" name="Up Arrow 28">
            <a:extLst>
              <a:ext uri="{FF2B5EF4-FFF2-40B4-BE49-F238E27FC236}">
                <a16:creationId xmlns:a16="http://schemas.microsoft.com/office/drawing/2014/main" id="{D2AD87B8-D1A0-F54C-BAB1-71C3E95BDFED}"/>
              </a:ext>
            </a:extLst>
          </p:cNvPr>
          <p:cNvSpPr/>
          <p:nvPr/>
        </p:nvSpPr>
        <p:spPr>
          <a:xfrm rot="7684531">
            <a:off x="2018290" y="2805810"/>
            <a:ext cx="217313" cy="476966"/>
          </a:xfrm>
          <a:prstGeom prst="upArrow">
            <a:avLst>
              <a:gd name="adj1" fmla="val 28331"/>
              <a:gd name="adj2" fmla="val 11151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FCECE"/>
                </a:solidFill>
              </a:ln>
            </a:endParaRPr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A453C2B9-1F39-9E80-0C9F-BD87D2EECC67}"/>
              </a:ext>
            </a:extLst>
          </p:cNvPr>
          <p:cNvSpPr/>
          <p:nvPr/>
        </p:nvSpPr>
        <p:spPr>
          <a:xfrm rot="13983679">
            <a:off x="4057597" y="2808249"/>
            <a:ext cx="217313" cy="476966"/>
          </a:xfrm>
          <a:prstGeom prst="upArrow">
            <a:avLst>
              <a:gd name="adj1" fmla="val 28331"/>
              <a:gd name="adj2" fmla="val 11151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FCECE"/>
                </a:solidFill>
              </a:ln>
            </a:endParaRPr>
          </a:p>
        </p:txBody>
      </p:sp>
      <p:sp>
        <p:nvSpPr>
          <p:cNvPr id="31" name="Up Arrow 30">
            <a:extLst>
              <a:ext uri="{FF2B5EF4-FFF2-40B4-BE49-F238E27FC236}">
                <a16:creationId xmlns:a16="http://schemas.microsoft.com/office/drawing/2014/main" id="{1FBCABC8-4009-8754-B046-08A385A34916}"/>
              </a:ext>
            </a:extLst>
          </p:cNvPr>
          <p:cNvSpPr/>
          <p:nvPr/>
        </p:nvSpPr>
        <p:spPr>
          <a:xfrm rot="10800000">
            <a:off x="3037359" y="2734481"/>
            <a:ext cx="217313" cy="476966"/>
          </a:xfrm>
          <a:prstGeom prst="upArrow">
            <a:avLst>
              <a:gd name="adj1" fmla="val 28331"/>
              <a:gd name="adj2" fmla="val 11151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FCECE"/>
                </a:solidFill>
              </a:ln>
            </a:endParaRPr>
          </a:p>
        </p:txBody>
      </p:sp>
      <p:pic>
        <p:nvPicPr>
          <p:cNvPr id="32" name="Graphic 31" descr="Car with solid fill">
            <a:extLst>
              <a:ext uri="{FF2B5EF4-FFF2-40B4-BE49-F238E27FC236}">
                <a16:creationId xmlns:a16="http://schemas.microsoft.com/office/drawing/2014/main" id="{FCD8977F-D2D7-D7F7-AD45-5C389038FD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88815" y="5389886"/>
            <a:ext cx="914400" cy="914400"/>
          </a:xfrm>
          <a:prstGeom prst="rect">
            <a:avLst/>
          </a:prstGeom>
        </p:spPr>
      </p:pic>
      <p:sp>
        <p:nvSpPr>
          <p:cNvPr id="33" name="Up Arrow 32">
            <a:extLst>
              <a:ext uri="{FF2B5EF4-FFF2-40B4-BE49-F238E27FC236}">
                <a16:creationId xmlns:a16="http://schemas.microsoft.com/office/drawing/2014/main" id="{FF83D194-2D9E-4FED-CBD2-C502202CEDEE}"/>
              </a:ext>
            </a:extLst>
          </p:cNvPr>
          <p:cNvSpPr/>
          <p:nvPr/>
        </p:nvSpPr>
        <p:spPr>
          <a:xfrm rot="10800000">
            <a:off x="3037358" y="4211528"/>
            <a:ext cx="217313" cy="476966"/>
          </a:xfrm>
          <a:prstGeom prst="upArrow">
            <a:avLst>
              <a:gd name="adj1" fmla="val 28331"/>
              <a:gd name="adj2" fmla="val 11151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FCECE"/>
                </a:solidFill>
              </a:ln>
            </a:endParaRPr>
          </a:p>
        </p:txBody>
      </p:sp>
      <p:pic>
        <p:nvPicPr>
          <p:cNvPr id="34" name="Graphic 33" descr="Brain outline">
            <a:extLst>
              <a:ext uri="{FF2B5EF4-FFF2-40B4-BE49-F238E27FC236}">
                <a16:creationId xmlns:a16="http://schemas.microsoft.com/office/drawing/2014/main" id="{E79195A5-594F-E1D6-FFF0-99A28BEB1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0340" y="1332503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B1B5349-44BC-A022-9AEA-B83C5D99F892}"/>
              </a:ext>
            </a:extLst>
          </p:cNvPr>
          <p:cNvSpPr txBox="1"/>
          <p:nvPr/>
        </p:nvSpPr>
        <p:spPr>
          <a:xfrm>
            <a:off x="3397633" y="4185706"/>
            <a:ext cx="175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Retrieve relevant knowledge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C79F86-53AF-2146-5215-A1725E8DF997}"/>
              </a:ext>
            </a:extLst>
          </p:cNvPr>
          <p:cNvSpPr txBox="1"/>
          <p:nvPr/>
        </p:nvSpPr>
        <p:spPr>
          <a:xfrm>
            <a:off x="1038803" y="3429000"/>
            <a:ext cx="163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Store knowledge from all vehicles</a:t>
            </a:r>
          </a:p>
        </p:txBody>
      </p:sp>
      <p:pic>
        <p:nvPicPr>
          <p:cNvPr id="37" name="Graphic 36" descr="Brain outline">
            <a:extLst>
              <a:ext uri="{FF2B5EF4-FFF2-40B4-BE49-F238E27FC236}">
                <a16:creationId xmlns:a16="http://schemas.microsoft.com/office/drawing/2014/main" id="{4A6E9E3A-18B4-5575-AAB1-886A63D00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8318" y="1328638"/>
            <a:ext cx="914400" cy="914400"/>
          </a:xfrm>
          <a:prstGeom prst="rect">
            <a:avLst/>
          </a:prstGeom>
        </p:spPr>
      </p:pic>
      <p:pic>
        <p:nvPicPr>
          <p:cNvPr id="38" name="Graphic 37" descr="Brain with solid fill">
            <a:extLst>
              <a:ext uri="{FF2B5EF4-FFF2-40B4-BE49-F238E27FC236}">
                <a16:creationId xmlns:a16="http://schemas.microsoft.com/office/drawing/2014/main" id="{8986F929-B6A5-0FC1-B4F1-B7CE81C30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9362" y="1328638"/>
            <a:ext cx="914400" cy="914400"/>
          </a:xfrm>
          <a:prstGeom prst="rect">
            <a:avLst/>
          </a:prstGeom>
        </p:spPr>
      </p:pic>
      <p:pic>
        <p:nvPicPr>
          <p:cNvPr id="39" name="Graphic 38" descr="Car with solid fill">
            <a:extLst>
              <a:ext uri="{FF2B5EF4-FFF2-40B4-BE49-F238E27FC236}">
                <a16:creationId xmlns:a16="http://schemas.microsoft.com/office/drawing/2014/main" id="{4E9AA217-B2D5-0CD4-DEE8-B12A4FC04B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8883" y="1961149"/>
            <a:ext cx="914400" cy="914400"/>
          </a:xfrm>
          <a:prstGeom prst="rect">
            <a:avLst/>
          </a:prstGeom>
        </p:spPr>
      </p:pic>
      <p:pic>
        <p:nvPicPr>
          <p:cNvPr id="40" name="Graphic 39" descr="Car with solid fill">
            <a:extLst>
              <a:ext uri="{FF2B5EF4-FFF2-40B4-BE49-F238E27FC236}">
                <a16:creationId xmlns:a16="http://schemas.microsoft.com/office/drawing/2014/main" id="{F7ADB997-B230-ABF0-BA63-7BB04722F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39447" y="1961149"/>
            <a:ext cx="914400" cy="914400"/>
          </a:xfrm>
          <a:prstGeom prst="rect">
            <a:avLst/>
          </a:prstGeom>
        </p:spPr>
      </p:pic>
      <p:pic>
        <p:nvPicPr>
          <p:cNvPr id="41" name="Graphic 40" descr="Car with solid fill">
            <a:extLst>
              <a:ext uri="{FF2B5EF4-FFF2-40B4-BE49-F238E27FC236}">
                <a16:creationId xmlns:a16="http://schemas.microsoft.com/office/drawing/2014/main" id="{951FB6DB-85E2-598E-14CA-BD10CB71B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98318" y="1961149"/>
            <a:ext cx="914400" cy="914400"/>
          </a:xfrm>
          <a:prstGeom prst="rect">
            <a:avLst/>
          </a:prstGeom>
        </p:spPr>
      </p:pic>
      <p:pic>
        <p:nvPicPr>
          <p:cNvPr id="42" name="Graphic 41" descr="Brain outline">
            <a:extLst>
              <a:ext uri="{FF2B5EF4-FFF2-40B4-BE49-F238E27FC236}">
                <a16:creationId xmlns:a16="http://schemas.microsoft.com/office/drawing/2014/main" id="{F8AEF92B-6621-2513-87F2-60EB689A8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0406" y="1328638"/>
            <a:ext cx="914400" cy="914400"/>
          </a:xfrm>
          <a:prstGeom prst="rect">
            <a:avLst/>
          </a:prstGeom>
        </p:spPr>
      </p:pic>
      <p:sp>
        <p:nvSpPr>
          <p:cNvPr id="43" name="Up Arrow 42">
            <a:extLst>
              <a:ext uri="{FF2B5EF4-FFF2-40B4-BE49-F238E27FC236}">
                <a16:creationId xmlns:a16="http://schemas.microsoft.com/office/drawing/2014/main" id="{307555DA-D922-1514-A6FB-CBD79B57E3B2}"/>
              </a:ext>
            </a:extLst>
          </p:cNvPr>
          <p:cNvSpPr/>
          <p:nvPr/>
        </p:nvSpPr>
        <p:spPr>
          <a:xfrm rot="7684531">
            <a:off x="8250997" y="3282777"/>
            <a:ext cx="217313" cy="476966"/>
          </a:xfrm>
          <a:prstGeom prst="upArrow">
            <a:avLst>
              <a:gd name="adj1" fmla="val 28331"/>
              <a:gd name="adj2" fmla="val 11151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FCECE"/>
                </a:solidFill>
              </a:ln>
            </a:endParaRPr>
          </a:p>
        </p:txBody>
      </p:sp>
      <p:sp>
        <p:nvSpPr>
          <p:cNvPr id="44" name="Up Arrow 43">
            <a:extLst>
              <a:ext uri="{FF2B5EF4-FFF2-40B4-BE49-F238E27FC236}">
                <a16:creationId xmlns:a16="http://schemas.microsoft.com/office/drawing/2014/main" id="{E2DEF977-8655-20D9-F23C-6174EF2EACD5}"/>
              </a:ext>
            </a:extLst>
          </p:cNvPr>
          <p:cNvSpPr/>
          <p:nvPr/>
        </p:nvSpPr>
        <p:spPr>
          <a:xfrm rot="13983679">
            <a:off x="10290304" y="3285216"/>
            <a:ext cx="217313" cy="476966"/>
          </a:xfrm>
          <a:prstGeom prst="upArrow">
            <a:avLst>
              <a:gd name="adj1" fmla="val 28331"/>
              <a:gd name="adj2" fmla="val 11151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FCECE"/>
                </a:solidFill>
              </a:ln>
            </a:endParaRPr>
          </a:p>
        </p:txBody>
      </p:sp>
      <p:sp>
        <p:nvSpPr>
          <p:cNvPr id="45" name="Up Arrow 44">
            <a:extLst>
              <a:ext uri="{FF2B5EF4-FFF2-40B4-BE49-F238E27FC236}">
                <a16:creationId xmlns:a16="http://schemas.microsoft.com/office/drawing/2014/main" id="{02C7D780-D4D0-B085-58EB-875D70473221}"/>
              </a:ext>
            </a:extLst>
          </p:cNvPr>
          <p:cNvSpPr/>
          <p:nvPr/>
        </p:nvSpPr>
        <p:spPr>
          <a:xfrm rot="10800000">
            <a:off x="9270066" y="3211448"/>
            <a:ext cx="217313" cy="476966"/>
          </a:xfrm>
          <a:prstGeom prst="upArrow">
            <a:avLst>
              <a:gd name="adj1" fmla="val 28331"/>
              <a:gd name="adj2" fmla="val 11151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FCECE"/>
                </a:solidFill>
              </a:ln>
            </a:endParaRPr>
          </a:p>
        </p:txBody>
      </p:sp>
      <p:pic>
        <p:nvPicPr>
          <p:cNvPr id="46" name="Graphic 45" descr="Database with solid fill">
            <a:extLst>
              <a:ext uri="{FF2B5EF4-FFF2-40B4-BE49-F238E27FC236}">
                <a16:creationId xmlns:a16="http://schemas.microsoft.com/office/drawing/2014/main" id="{AA795366-1D4D-2549-429D-C39C76034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1521" y="3763463"/>
            <a:ext cx="914400" cy="914400"/>
          </a:xfrm>
          <a:prstGeom prst="rect">
            <a:avLst/>
          </a:prstGeom>
        </p:spPr>
      </p:pic>
      <p:pic>
        <p:nvPicPr>
          <p:cNvPr id="47" name="Graphic 46" descr="Car with solid fill">
            <a:extLst>
              <a:ext uri="{FF2B5EF4-FFF2-40B4-BE49-F238E27FC236}">
                <a16:creationId xmlns:a16="http://schemas.microsoft.com/office/drawing/2014/main" id="{B5859476-A402-FC5F-64A7-3595767F95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49823" y="5316810"/>
            <a:ext cx="914400" cy="914400"/>
          </a:xfrm>
          <a:prstGeom prst="rect">
            <a:avLst/>
          </a:prstGeom>
        </p:spPr>
      </p:pic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3EDEAF10-E38E-A20C-B848-6DA782978E3B}"/>
              </a:ext>
            </a:extLst>
          </p:cNvPr>
          <p:cNvCxnSpPr>
            <a:cxnSpLocks/>
          </p:cNvCxnSpPr>
          <p:nvPr/>
        </p:nvCxnSpPr>
        <p:spPr>
          <a:xfrm flipV="1">
            <a:off x="7598318" y="2749313"/>
            <a:ext cx="3555529" cy="347347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798BAE9C-B772-1FC0-448E-CB09AED91091}"/>
              </a:ext>
            </a:extLst>
          </p:cNvPr>
          <p:cNvSpPr/>
          <p:nvPr/>
        </p:nvSpPr>
        <p:spPr>
          <a:xfrm>
            <a:off x="8007557" y="2997949"/>
            <a:ext cx="194708" cy="194708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CEBCB"/>
                </a:solidFill>
              </a:ln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5AF2791-311D-67FF-CC99-D1E8E7E88FC3}"/>
              </a:ext>
            </a:extLst>
          </p:cNvPr>
          <p:cNvSpPr/>
          <p:nvPr/>
        </p:nvSpPr>
        <p:spPr>
          <a:xfrm>
            <a:off x="8359653" y="2971545"/>
            <a:ext cx="205020" cy="20502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804F825-D34F-C8B6-2E10-A3A760332C4A}"/>
              </a:ext>
            </a:extLst>
          </p:cNvPr>
          <p:cNvSpPr/>
          <p:nvPr/>
        </p:nvSpPr>
        <p:spPr>
          <a:xfrm>
            <a:off x="8780065" y="2929808"/>
            <a:ext cx="194708" cy="194708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CEBCB"/>
                </a:solidFill>
              </a:ln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BC2DFA-8540-9AE9-7D63-1D9062AD0735}"/>
              </a:ext>
            </a:extLst>
          </p:cNvPr>
          <p:cNvSpPr/>
          <p:nvPr/>
        </p:nvSpPr>
        <p:spPr>
          <a:xfrm>
            <a:off x="9110955" y="2883134"/>
            <a:ext cx="205020" cy="20502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53381E7-04A5-2D99-EFDD-5F022CBCE908}"/>
              </a:ext>
            </a:extLst>
          </p:cNvPr>
          <p:cNvSpPr txBox="1"/>
          <p:nvPr/>
        </p:nvSpPr>
        <p:spPr>
          <a:xfrm>
            <a:off x="6304147" y="3919604"/>
            <a:ext cx="2690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Store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successful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interaction trajectories</a:t>
            </a:r>
          </a:p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&lt;observation     , action     &gt;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4D33BE-589E-0DEA-E56C-AF6D0415A3DA}"/>
              </a:ext>
            </a:extLst>
          </p:cNvPr>
          <p:cNvSpPr txBox="1"/>
          <p:nvPr/>
        </p:nvSpPr>
        <p:spPr>
          <a:xfrm>
            <a:off x="10035389" y="3914228"/>
            <a:ext cx="196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Behavior cloning with a small language model</a:t>
            </a:r>
          </a:p>
        </p:txBody>
      </p:sp>
      <p:pic>
        <p:nvPicPr>
          <p:cNvPr id="61" name="Graphic 60" descr="Brain with solid fill">
            <a:extLst>
              <a:ext uri="{FF2B5EF4-FFF2-40B4-BE49-F238E27FC236}">
                <a16:creationId xmlns:a16="http://schemas.microsoft.com/office/drawing/2014/main" id="{8E1A588B-40AA-E2B1-2F1C-42528ABD4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0157" y="4745592"/>
            <a:ext cx="914400" cy="914400"/>
          </a:xfrm>
          <a:prstGeom prst="rect">
            <a:avLst/>
          </a:prstGeom>
        </p:spPr>
      </p:pic>
      <p:pic>
        <p:nvPicPr>
          <p:cNvPr id="27" name="Graphic 26" descr="Brain with solid fill">
            <a:extLst>
              <a:ext uri="{FF2B5EF4-FFF2-40B4-BE49-F238E27FC236}">
                <a16:creationId xmlns:a16="http://schemas.microsoft.com/office/drawing/2014/main" id="{25878A69-9269-DA75-F79C-99863984E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0988" y="3975375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97BBE3C-BABA-3985-93F0-6EAA6B48721F}"/>
                  </a:ext>
                </a:extLst>
              </p:cNvPr>
              <p:cNvSpPr txBox="1"/>
              <p:nvPr/>
            </p:nvSpPr>
            <p:spPr>
              <a:xfrm>
                <a:off x="10207355" y="4432575"/>
                <a:ext cx="176740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1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𝑎𝑐𝑡𝑖𝑜𝑛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𝑜𝑏𝑠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97BBE3C-BABA-3985-93F0-6EAA6B48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355" y="4432575"/>
                <a:ext cx="1767407" cy="215444"/>
              </a:xfrm>
              <a:prstGeom prst="rect">
                <a:avLst/>
              </a:prstGeom>
              <a:blipFill>
                <a:blip r:embed="rId18"/>
                <a:stretch>
                  <a:fillRect l="-714" t="-5556" r="-3571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Up Arrow 62">
            <a:extLst>
              <a:ext uri="{FF2B5EF4-FFF2-40B4-BE49-F238E27FC236}">
                <a16:creationId xmlns:a16="http://schemas.microsoft.com/office/drawing/2014/main" id="{1FBD8E1A-C26A-0A0F-B749-9FC809A5DF30}"/>
              </a:ext>
            </a:extLst>
          </p:cNvPr>
          <p:cNvSpPr/>
          <p:nvPr/>
        </p:nvSpPr>
        <p:spPr>
          <a:xfrm rot="10800000">
            <a:off x="9270066" y="4835958"/>
            <a:ext cx="217313" cy="476966"/>
          </a:xfrm>
          <a:prstGeom prst="upArrow">
            <a:avLst>
              <a:gd name="adj1" fmla="val 28331"/>
              <a:gd name="adj2" fmla="val 11151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FCECE"/>
                </a:solidFill>
              </a:ln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95AAE8E-5E63-159B-2B3F-DB8EC687709B}"/>
              </a:ext>
            </a:extLst>
          </p:cNvPr>
          <p:cNvSpPr/>
          <p:nvPr/>
        </p:nvSpPr>
        <p:spPr>
          <a:xfrm>
            <a:off x="9626428" y="2727649"/>
            <a:ext cx="194708" cy="194708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CEBCB"/>
                </a:solidFill>
              </a:ln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25A9C83-944B-AC9F-AE07-083240156E8F}"/>
              </a:ext>
            </a:extLst>
          </p:cNvPr>
          <p:cNvSpPr/>
          <p:nvPr/>
        </p:nvSpPr>
        <p:spPr>
          <a:xfrm>
            <a:off x="9938416" y="2678114"/>
            <a:ext cx="205020" cy="20502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242548E-F5A1-9FEA-8FD5-DFF26AE8E2C3}"/>
              </a:ext>
            </a:extLst>
          </p:cNvPr>
          <p:cNvSpPr/>
          <p:nvPr/>
        </p:nvSpPr>
        <p:spPr>
          <a:xfrm>
            <a:off x="7598318" y="4411186"/>
            <a:ext cx="194708" cy="194708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CEBCB"/>
                </a:solidFill>
              </a:ln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0BA423E-42D5-EE78-4A9C-FA7336487A5F}"/>
              </a:ext>
            </a:extLst>
          </p:cNvPr>
          <p:cNvSpPr/>
          <p:nvPr/>
        </p:nvSpPr>
        <p:spPr>
          <a:xfrm>
            <a:off x="8409376" y="4406984"/>
            <a:ext cx="205020" cy="20502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BF25F-2EB4-F33A-7F49-648CEA9D3871}"/>
              </a:ext>
            </a:extLst>
          </p:cNvPr>
          <p:cNvSpPr txBox="1"/>
          <p:nvPr/>
        </p:nvSpPr>
        <p:spPr>
          <a:xfrm>
            <a:off x="228599" y="356265"/>
            <a:ext cx="1150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Scenario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Generalization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single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policy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that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works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for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all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roles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and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scenarios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3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3" grpId="0" animBg="1"/>
      <p:bldP spid="35" grpId="0"/>
      <p:bldP spid="36" grpId="0"/>
      <p:bldP spid="43" grpId="0" animBg="1"/>
      <p:bldP spid="44" grpId="0" animBg="1"/>
      <p:bldP spid="45" grpId="0" animBg="1"/>
      <p:bldP spid="52" grpId="0" animBg="1"/>
      <p:bldP spid="53" grpId="0" animBg="1"/>
      <p:bldP spid="54" grpId="0" animBg="1"/>
      <p:bldP spid="55" grpId="0" animBg="1"/>
      <p:bldP spid="59" grpId="0"/>
      <p:bldP spid="60" grpId="0"/>
      <p:bldP spid="62" grpId="0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4E4FA1-3583-1637-A7F9-B04784476770}"/>
              </a:ext>
            </a:extLst>
          </p:cNvPr>
          <p:cNvSpPr txBox="1"/>
          <p:nvPr/>
        </p:nvSpPr>
        <p:spPr>
          <a:xfrm>
            <a:off x="5168426" y="250351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Decision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Latency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32B5C3-9CB5-45B2-3A09-985A9DEE94D2}"/>
              </a:ext>
            </a:extLst>
          </p:cNvPr>
          <p:cNvSpPr txBox="1"/>
          <p:nvPr/>
        </p:nvSpPr>
        <p:spPr>
          <a:xfrm>
            <a:off x="1034761" y="2103404"/>
            <a:ext cx="281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10 Seconds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BE501-9AB7-5CD1-6F87-90D6179B6226}"/>
              </a:ext>
            </a:extLst>
          </p:cNvPr>
          <p:cNvSpPr txBox="1"/>
          <p:nvPr/>
        </p:nvSpPr>
        <p:spPr>
          <a:xfrm>
            <a:off x="8594055" y="2534292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&lt;0.5 Seconds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15BDD-7C5B-9B12-D46E-82420737A152}"/>
              </a:ext>
            </a:extLst>
          </p:cNvPr>
          <p:cNvSpPr txBox="1"/>
          <p:nvPr/>
        </p:nvSpPr>
        <p:spPr>
          <a:xfrm>
            <a:off x="8571962" y="2909179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Compared with large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DDE4B-2B66-694A-93B6-D13DB43D777B}"/>
              </a:ext>
            </a:extLst>
          </p:cNvPr>
          <p:cNvSpPr txBox="1"/>
          <p:nvPr/>
        </p:nvSpPr>
        <p:spPr>
          <a:xfrm>
            <a:off x="8594055" y="4796586"/>
            <a:ext cx="2775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Compared with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Coopernaut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83730-3BD3-F231-A1D4-D94B2FC97E25}"/>
              </a:ext>
            </a:extLst>
          </p:cNvPr>
          <p:cNvSpPr txBox="1"/>
          <p:nvPr/>
        </p:nvSpPr>
        <p:spPr>
          <a:xfrm>
            <a:off x="5168426" y="435648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Bandwidth Requirement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B89BC-E4EE-187F-C555-DA01A8B52B45}"/>
              </a:ext>
            </a:extLst>
          </p:cNvPr>
          <p:cNvSpPr txBox="1"/>
          <p:nvPr/>
        </p:nvSpPr>
        <p:spPr>
          <a:xfrm>
            <a:off x="1373042" y="42949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5.1 Mbps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381E3-345C-7435-775B-68DE3D780E9D}"/>
              </a:ext>
            </a:extLst>
          </p:cNvPr>
          <p:cNvSpPr txBox="1"/>
          <p:nvPr/>
        </p:nvSpPr>
        <p:spPr>
          <a:xfrm>
            <a:off x="8618118" y="4387263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&lt;0.01 Mbps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6FA0B3-5CCE-5AFF-9A95-32BF2FC04658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AE637A-C239-E483-51FE-0509DD750E79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360E68-C0E8-F614-8C6F-223218E22723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6821F-9301-D206-D8AB-45891BE54BF8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Inference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Message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Size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Reduction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4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56107 2.96296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4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55612 -0.000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4" grpId="2"/>
      <p:bldP spid="4" grpId="3"/>
      <p:bldP spid="5" grpId="0"/>
      <p:bldP spid="7" grpId="0"/>
      <p:bldP spid="8" grpId="0"/>
      <p:bldP spid="9" grpId="0"/>
      <p:bldP spid="10" grpId="0"/>
      <p:bldP spid="10" grpId="1"/>
      <p:bldP spid="10" grpId="2"/>
      <p:bldP spid="10" grpId="3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19644FD-BC3E-80A1-8E6E-ACA518AD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69" y="1826896"/>
            <a:ext cx="7242000" cy="320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B25A84-5287-27C4-DE3A-A1EC1B702953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B53AF-FB3A-024F-3172-591AF5DED70E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E88D55-88C8-5C9D-5B62-1E0AA0BD4C2F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aph of a graph with text&#10;&#10;AI-generated content may be incorrect.">
            <a:extLst>
              <a:ext uri="{FF2B5EF4-FFF2-40B4-BE49-F238E27FC236}">
                <a16:creationId xmlns:a16="http://schemas.microsoft.com/office/drawing/2014/main" id="{C8A0707E-27C4-1A2B-8DF8-7BE6093EE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56" y="1245891"/>
            <a:ext cx="11250591" cy="5566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52E089-5E62-12A4-A429-F0402BDE225F}"/>
              </a:ext>
            </a:extLst>
          </p:cNvPr>
          <p:cNvSpPr txBox="1"/>
          <p:nvPr/>
        </p:nvSpPr>
        <p:spPr>
          <a:xfrm>
            <a:off x="228600" y="356265"/>
            <a:ext cx="1052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Distilled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trained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filtered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BC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maintains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performance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6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E9B6EC3-8CFF-93F1-2F7F-0C49A5090782}"/>
              </a:ext>
            </a:extLst>
          </p:cNvPr>
          <p:cNvSpPr txBox="1"/>
          <p:nvPr/>
        </p:nvSpPr>
        <p:spPr>
          <a:xfrm>
            <a:off x="1676400" y="5036403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BB68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Compatibility</a:t>
            </a:r>
            <a:endParaRPr lang="en-US" sz="2400">
              <a:solidFill>
                <a:srgbClr val="BB683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FE2D12-0FA1-DA71-0F62-3F185A42878D}"/>
              </a:ext>
            </a:extLst>
          </p:cNvPr>
          <p:cNvSpPr txBox="1"/>
          <p:nvPr/>
        </p:nvSpPr>
        <p:spPr>
          <a:xfrm>
            <a:off x="3708167" y="462875"/>
            <a:ext cx="4775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Socialized Generalist Agents</a:t>
            </a:r>
            <a:endParaRPr lang="en-US" sz="28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EE5A62-1D25-76B7-5E6C-0D5C6837001A}"/>
              </a:ext>
            </a:extLst>
          </p:cNvPr>
          <p:cNvCxnSpPr/>
          <p:nvPr/>
        </p:nvCxnSpPr>
        <p:spPr>
          <a:xfrm flipV="1">
            <a:off x="5562595" y="1676400"/>
            <a:ext cx="0" cy="21336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155ACA-10CA-1F90-F496-25DF7B3CFF00}"/>
              </a:ext>
            </a:extLst>
          </p:cNvPr>
          <p:cNvSpPr txBox="1"/>
          <p:nvPr/>
        </p:nvSpPr>
        <p:spPr>
          <a:xfrm>
            <a:off x="5417140" y="1168507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  <a:endParaRPr lang="en-US" sz="2400">
              <a:solidFill>
                <a:schemeClr val="accent6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0F9616-CF08-1560-0707-A25341E31311}"/>
              </a:ext>
            </a:extLst>
          </p:cNvPr>
          <p:cNvCxnSpPr>
            <a:cxnSpLocks/>
          </p:cNvCxnSpPr>
          <p:nvPr/>
        </p:nvCxnSpPr>
        <p:spPr>
          <a:xfrm>
            <a:off x="5562595" y="3810000"/>
            <a:ext cx="2971800" cy="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8E730D-F1E8-81F9-A446-A3140E4986B8}"/>
              </a:ext>
            </a:extLst>
          </p:cNvPr>
          <p:cNvSpPr txBox="1"/>
          <p:nvPr/>
        </p:nvSpPr>
        <p:spPr>
          <a:xfrm>
            <a:off x="8686795" y="3348335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Multi-Agent Policy Generalization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74CFFE-1AD9-647F-456D-AA2E7E591DAB}"/>
              </a:ext>
            </a:extLst>
          </p:cNvPr>
          <p:cNvCxnSpPr>
            <a:cxnSpLocks/>
          </p:cNvCxnSpPr>
          <p:nvPr/>
        </p:nvCxnSpPr>
        <p:spPr>
          <a:xfrm flipH="1">
            <a:off x="3962395" y="3810000"/>
            <a:ext cx="1600200" cy="1600200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0AE5E6-E21D-A7BE-BA9A-513BA6FB2FCB}"/>
              </a:ext>
            </a:extLst>
          </p:cNvPr>
          <p:cNvCxnSpPr>
            <a:cxnSpLocks/>
          </p:cNvCxnSpPr>
          <p:nvPr/>
        </p:nvCxnSpPr>
        <p:spPr>
          <a:xfrm flipH="1">
            <a:off x="4648195" y="4724400"/>
            <a:ext cx="1828805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702EE5-793D-8609-0614-E6FDE737053A}"/>
              </a:ext>
            </a:extLst>
          </p:cNvPr>
          <p:cNvCxnSpPr>
            <a:cxnSpLocks/>
          </p:cNvCxnSpPr>
          <p:nvPr/>
        </p:nvCxnSpPr>
        <p:spPr>
          <a:xfrm flipH="1">
            <a:off x="6476994" y="3809999"/>
            <a:ext cx="914406" cy="914401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776F52-4762-EE84-17CD-02B3E4544A88}"/>
              </a:ext>
            </a:extLst>
          </p:cNvPr>
          <p:cNvCxnSpPr>
            <a:cxnSpLocks/>
          </p:cNvCxnSpPr>
          <p:nvPr/>
        </p:nvCxnSpPr>
        <p:spPr>
          <a:xfrm flipH="1" flipV="1">
            <a:off x="5562592" y="1981200"/>
            <a:ext cx="914408" cy="91440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6A0E0AD-6F32-D4EF-5FF9-D4CDBDA1783D}"/>
              </a:ext>
            </a:extLst>
          </p:cNvPr>
          <p:cNvCxnSpPr>
            <a:cxnSpLocks/>
          </p:cNvCxnSpPr>
          <p:nvPr/>
        </p:nvCxnSpPr>
        <p:spPr>
          <a:xfrm flipV="1">
            <a:off x="6476994" y="2895599"/>
            <a:ext cx="0" cy="182880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7361F13-4AD9-36E4-37DA-6E10C12D19B3}"/>
              </a:ext>
            </a:extLst>
          </p:cNvPr>
          <p:cNvSpPr txBox="1"/>
          <p:nvPr/>
        </p:nvSpPr>
        <p:spPr>
          <a:xfrm>
            <a:off x="6603218" y="3236387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AlphaStar</a:t>
            </a:r>
            <a:endParaRPr lang="en-US" sz="1400" b="1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C9B610-3A11-BF41-8010-77A21068ECAF}"/>
              </a:ext>
            </a:extLst>
          </p:cNvPr>
          <p:cNvSpPr txBox="1"/>
          <p:nvPr/>
        </p:nvSpPr>
        <p:spPr>
          <a:xfrm>
            <a:off x="6379650" y="2383303"/>
            <a:ext cx="705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Cicero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C73EBF-D6E8-5176-8490-ACA70FAE2D0F}"/>
              </a:ext>
            </a:extLst>
          </p:cNvPr>
          <p:cNvSpPr txBox="1"/>
          <p:nvPr/>
        </p:nvSpPr>
        <p:spPr>
          <a:xfrm>
            <a:off x="3763087" y="4350083"/>
            <a:ext cx="896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Fictitious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Co-Play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C415D9-8566-2FD8-001E-59FAFD1F74C6}"/>
              </a:ext>
            </a:extLst>
          </p:cNvPr>
          <p:cNvSpPr txBox="1"/>
          <p:nvPr/>
        </p:nvSpPr>
        <p:spPr>
          <a:xfrm>
            <a:off x="4342257" y="1794486"/>
            <a:ext cx="119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Generative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Agents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7A2CB-AC12-3345-CAAA-D5D21DA0A36C}"/>
              </a:ext>
            </a:extLst>
          </p:cNvPr>
          <p:cNvSpPr txBox="1"/>
          <p:nvPr/>
        </p:nvSpPr>
        <p:spPr>
          <a:xfrm>
            <a:off x="5957946" y="3236387"/>
            <a:ext cx="678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PSRO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1FE8C-3587-C983-A4F0-D984D70DBA0E}"/>
              </a:ext>
            </a:extLst>
          </p:cNvPr>
          <p:cNvSpPr txBox="1"/>
          <p:nvPr/>
        </p:nvSpPr>
        <p:spPr>
          <a:xfrm>
            <a:off x="4721659" y="3637808"/>
            <a:ext cx="101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Habitat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2019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2F87C4-D766-14EB-C410-7C194F35D853}"/>
              </a:ext>
            </a:extLst>
          </p:cNvPr>
          <p:cNvSpPr txBox="1"/>
          <p:nvPr/>
        </p:nvSpPr>
        <p:spPr>
          <a:xfrm>
            <a:off x="7464227" y="3236387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OpenAI Five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7692F-A0DF-06E5-9EEB-3086FCB4E14E}"/>
              </a:ext>
            </a:extLst>
          </p:cNvPr>
          <p:cNvSpPr txBox="1"/>
          <p:nvPr/>
        </p:nvSpPr>
        <p:spPr>
          <a:xfrm>
            <a:off x="4275053" y="3980707"/>
            <a:ext cx="101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SayCan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2022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28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2" grpId="0"/>
      <p:bldP spid="14" grpId="0"/>
      <p:bldP spid="11" grpId="0"/>
      <p:bldP spid="15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DA26D9-10CD-49A8-59DA-B2306572BC11}"/>
              </a:ext>
            </a:extLst>
          </p:cNvPr>
          <p:cNvSpPr/>
          <p:nvPr/>
        </p:nvSpPr>
        <p:spPr>
          <a:xfrm>
            <a:off x="-228600" y="-228601"/>
            <a:ext cx="12435006" cy="71621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negotiation_overtake_risky_distill_success">
            <a:hlinkClick r:id="" action="ppaction://media"/>
            <a:extLst>
              <a:ext uri="{FF2B5EF4-FFF2-40B4-BE49-F238E27FC236}">
                <a16:creationId xmlns:a16="http://schemas.microsoft.com/office/drawing/2014/main" id="{06709D51-DB6E-C196-58B8-5417F2626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7206"/>
            <a:ext cx="12192000" cy="59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F3DD-D6BD-4C7D-EA3B-832BBCDF8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979DE0-8EA1-6999-5557-116298EBE764}"/>
              </a:ext>
            </a:extLst>
          </p:cNvPr>
          <p:cNvSpPr txBox="1"/>
          <p:nvPr/>
        </p:nvSpPr>
        <p:spPr>
          <a:xfrm>
            <a:off x="3219450" y="2667000"/>
            <a:ext cx="575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Among the first V2V natural language communication systems in simulation with policy optimization</a:t>
            </a:r>
            <a:b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5CFB2-9710-11C8-1E1A-B9BA061F1F12}"/>
              </a:ext>
            </a:extLst>
          </p:cNvPr>
          <p:cNvSpPr txBox="1"/>
          <p:nvPr/>
        </p:nvSpPr>
        <p:spPr>
          <a:xfrm>
            <a:off x="2941450" y="3590330"/>
            <a:ext cx="630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multi-embodied-LLM agent self-play learning method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475D67-7A15-5A64-90F3-EBF989775FA2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5169DC-8739-1223-4CA5-8E824D612B18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19D72D-54C9-610A-58F8-98441BCD4520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1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eneralized Visual Language Models | Lil'Log">
            <a:extLst>
              <a:ext uri="{FF2B5EF4-FFF2-40B4-BE49-F238E27FC236}">
                <a16:creationId xmlns:a16="http://schemas.microsoft.com/office/drawing/2014/main" id="{8995172C-EEA8-C648-690A-3311975BE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69" y="1127030"/>
            <a:ext cx="6556579" cy="530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2A67AB-23B9-8600-E8CD-3FC66A4F84FB}"/>
              </a:ext>
            </a:extLst>
          </p:cNvPr>
          <p:cNvSpPr txBox="1"/>
          <p:nvPr/>
        </p:nvSpPr>
        <p:spPr>
          <a:xfrm>
            <a:off x="238769" y="1162637"/>
            <a:ext cx="825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VLM / MLLM to use sensor perceptions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physical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understanding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planning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92268C-D8D8-9328-3D53-604BB8B0DF66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4C9CD-E37B-779C-154B-7401B647F4C6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C2BDA7-2C90-AA85-3423-2E65711E5FB4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50923-368E-0774-8A9F-C6D093F8E31D}"/>
              </a:ext>
            </a:extLst>
          </p:cNvPr>
          <p:cNvSpPr txBox="1"/>
          <p:nvPr/>
        </p:nvSpPr>
        <p:spPr>
          <a:xfrm>
            <a:off x="238769" y="1576451"/>
            <a:ext cx="5180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Imperfect communication considering time delays package losses, and corruption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446C11-6937-BCA2-42CD-D22D7AF15DC8}"/>
              </a:ext>
            </a:extLst>
          </p:cNvPr>
          <p:cNvSpPr txBox="1"/>
          <p:nvPr/>
        </p:nvSpPr>
        <p:spPr>
          <a:xfrm>
            <a:off x="238769" y="2267264"/>
            <a:ext cx="6105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3. Adversarial attack on collaboration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E1F65-8C12-1A42-67F4-00143C1599FB}"/>
              </a:ext>
            </a:extLst>
          </p:cNvPr>
          <p:cNvSpPr txBox="1"/>
          <p:nvPr/>
        </p:nvSpPr>
        <p:spPr>
          <a:xfrm>
            <a:off x="238769" y="2681079"/>
            <a:ext cx="6105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 Ad hoc teamwork</a:t>
            </a:r>
            <a:endParaRPr lang="en-US" dirty="0"/>
          </a:p>
        </p:txBody>
      </p:sp>
      <p:pic>
        <p:nvPicPr>
          <p:cNvPr id="4102" name="Picture 6" descr="System model of Vehicle-to-Vehicle communication for road safety ...">
            <a:extLst>
              <a:ext uri="{FF2B5EF4-FFF2-40B4-BE49-F238E27FC236}">
                <a16:creationId xmlns:a16="http://schemas.microsoft.com/office/drawing/2014/main" id="{7460BDFE-EFD7-0831-B6B1-66E10299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1" y="3095042"/>
            <a:ext cx="4915675" cy="333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A516DA-8ED1-4362-4468-8D26BCA19E7E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Discussion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2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9" grpId="0"/>
      <p:bldP spid="11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1EFEA0-6F0C-6B6E-A391-E1B90F6137EE}"/>
              </a:ext>
            </a:extLst>
          </p:cNvPr>
          <p:cNvSpPr/>
          <p:nvPr/>
        </p:nvSpPr>
        <p:spPr>
          <a:xfrm>
            <a:off x="-228600" y="-228601"/>
            <a:ext cx="12435006" cy="717008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B76F64-10D2-76D8-FB80-30AF8727FA0D}"/>
              </a:ext>
            </a:extLst>
          </p:cNvPr>
          <p:cNvSpPr txBox="1"/>
          <p:nvPr/>
        </p:nvSpPr>
        <p:spPr>
          <a:xfrm>
            <a:off x="4800600" y="3276600"/>
            <a:ext cx="24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Tesla vs Waymo video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FE3A3-A5C9-4C96-C217-08B4D73E1D47}"/>
              </a:ext>
            </a:extLst>
          </p:cNvPr>
          <p:cNvSpPr txBox="1"/>
          <p:nvPr/>
        </p:nvSpPr>
        <p:spPr>
          <a:xfrm>
            <a:off x="-1" y="-5080"/>
            <a:ext cx="345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Tesla vs Waymo</a:t>
            </a:r>
            <a:endParaRPr lang="en-US">
              <a:solidFill>
                <a:schemeClr val="bg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vXEiMbC0Y9z0atgV">
            <a:hlinkClick r:id="" action="ppaction://media"/>
            <a:extLst>
              <a:ext uri="{FF2B5EF4-FFF2-40B4-BE49-F238E27FC236}">
                <a16:creationId xmlns:a16="http://schemas.microsoft.com/office/drawing/2014/main" id="{1F569A26-5063-4C9E-BA85-3B1E772B44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390" y="535455"/>
            <a:ext cx="12192000" cy="56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60F99-058C-99E0-F697-F10D27C34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13A0B80-04DC-3CD2-AF75-EB305140110A}"/>
              </a:ext>
            </a:extLst>
          </p:cNvPr>
          <p:cNvCxnSpPr>
            <a:cxnSpLocks/>
          </p:cNvCxnSpPr>
          <p:nvPr/>
        </p:nvCxnSpPr>
        <p:spPr>
          <a:xfrm flipV="1">
            <a:off x="4062295" y="3833653"/>
            <a:ext cx="4068126" cy="3622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8E97CD-18FF-9D33-D84C-D211376E32B5}"/>
              </a:ext>
            </a:extLst>
          </p:cNvPr>
          <p:cNvCxnSpPr>
            <a:cxnSpLocks/>
          </p:cNvCxnSpPr>
          <p:nvPr/>
        </p:nvCxnSpPr>
        <p:spPr>
          <a:xfrm>
            <a:off x="0" y="3828570"/>
            <a:ext cx="4067292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07D5F57-A944-74B4-2748-EA95AC6465CF}"/>
              </a:ext>
            </a:extLst>
          </p:cNvPr>
          <p:cNvSpPr/>
          <p:nvPr/>
        </p:nvSpPr>
        <p:spPr>
          <a:xfrm>
            <a:off x="-3606" y="0"/>
            <a:ext cx="4076700" cy="1600196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1B699E-5D0C-AD94-0110-1F65E85B4072}"/>
              </a:ext>
            </a:extLst>
          </p:cNvPr>
          <p:cNvSpPr/>
          <p:nvPr/>
        </p:nvSpPr>
        <p:spPr>
          <a:xfrm>
            <a:off x="8129706" y="0"/>
            <a:ext cx="4076700" cy="1600194"/>
          </a:xfrm>
          <a:prstGeom prst="rect">
            <a:avLst/>
          </a:prstGeom>
          <a:solidFill>
            <a:srgbClr val="8EA1B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44C297-039C-16BD-C2C3-7FA64A5E5C3E}"/>
              </a:ext>
            </a:extLst>
          </p:cNvPr>
          <p:cNvSpPr/>
          <p:nvPr/>
        </p:nvSpPr>
        <p:spPr>
          <a:xfrm>
            <a:off x="4067292" y="0"/>
            <a:ext cx="4069647" cy="1600196"/>
          </a:xfrm>
          <a:prstGeom prst="rect">
            <a:avLst/>
          </a:prstGeom>
          <a:solidFill>
            <a:srgbClr val="F8D79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2CA317-458D-5B38-9FB9-F4CA0EFD7575}"/>
              </a:ext>
            </a:extLst>
          </p:cNvPr>
          <p:cNvCxnSpPr>
            <a:cxnSpLocks/>
          </p:cNvCxnSpPr>
          <p:nvPr/>
        </p:nvCxnSpPr>
        <p:spPr>
          <a:xfrm>
            <a:off x="693920" y="7239000"/>
            <a:ext cx="11053898" cy="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4DEECEF-FF36-2660-5D19-87AA84829362}"/>
              </a:ext>
            </a:extLst>
          </p:cNvPr>
          <p:cNvSpPr txBox="1"/>
          <p:nvPr/>
        </p:nvSpPr>
        <p:spPr>
          <a:xfrm>
            <a:off x="983014" y="56239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28413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Communication</a:t>
            </a:r>
            <a:endParaRPr lang="en-US" sz="2400" b="1">
              <a:solidFill>
                <a:srgbClr val="284139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9B5BD-4E00-7B6A-9A1F-6F6A59E08D5B}"/>
              </a:ext>
            </a:extLst>
          </p:cNvPr>
          <p:cNvSpPr txBox="1"/>
          <p:nvPr/>
        </p:nvSpPr>
        <p:spPr>
          <a:xfrm>
            <a:off x="8682159" y="384599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Multi-Agent Policy Generalization</a:t>
            </a:r>
            <a:endParaRPr lang="en-US" sz="2400" b="1">
              <a:solidFill>
                <a:schemeClr val="accent1">
                  <a:lumMod val="75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2DD76-8DE0-ADD3-37EB-4CE97D0DC5A4}"/>
              </a:ext>
            </a:extLst>
          </p:cNvPr>
          <p:cNvSpPr txBox="1"/>
          <p:nvPr/>
        </p:nvSpPr>
        <p:spPr>
          <a:xfrm>
            <a:off x="4616218" y="569266"/>
            <a:ext cx="297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BB683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Human Compatibility</a:t>
            </a:r>
            <a:endParaRPr lang="en-US" sz="2400" b="1">
              <a:solidFill>
                <a:srgbClr val="BB683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24CC63-401E-3DC7-B95F-F2169266115F}"/>
              </a:ext>
            </a:extLst>
          </p:cNvPr>
          <p:cNvSpPr/>
          <p:nvPr/>
        </p:nvSpPr>
        <p:spPr>
          <a:xfrm>
            <a:off x="3572179" y="3759470"/>
            <a:ext cx="164684" cy="164684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426909-9749-ADB9-3CAB-D7C259BD0DA8}"/>
              </a:ext>
            </a:extLst>
          </p:cNvPr>
          <p:cNvSpPr txBox="1"/>
          <p:nvPr/>
        </p:nvSpPr>
        <p:spPr>
          <a:xfrm>
            <a:off x="485895" y="3925973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COOPERNAUT</a:t>
            </a:r>
          </a:p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 et al. CVPR 2022</a:t>
            </a:r>
            <a:endParaRPr lang="en-US" sz="1600">
              <a:solidFill>
                <a:schemeClr val="accent3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954628-CC1A-6948-6A93-5234083A6280}"/>
              </a:ext>
            </a:extLst>
          </p:cNvPr>
          <p:cNvSpPr txBox="1"/>
          <p:nvPr/>
        </p:nvSpPr>
        <p:spPr>
          <a:xfrm>
            <a:off x="2464789" y="3925973"/>
            <a:ext cx="281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Talking Vehicles</a:t>
            </a:r>
          </a:p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Under Review 2025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7D70B7-7F58-52F5-83E0-835783D734DD}"/>
              </a:ext>
            </a:extLst>
          </p:cNvPr>
          <p:cNvSpPr txBox="1"/>
          <p:nvPr/>
        </p:nvSpPr>
        <p:spPr>
          <a:xfrm>
            <a:off x="5181600" y="3925973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BB68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FLOW</a:t>
            </a:r>
          </a:p>
          <a:p>
            <a:r>
              <a:rPr lang="en-US" altLang="zh-CN" sz="1600" b="1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AAMAS 2021</a:t>
            </a:r>
            <a:endParaRPr lang="en-US" sz="1600">
              <a:solidFill>
                <a:srgbClr val="BB683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A2F4FB-BB8E-82B9-B6EE-104E6B95F70A}"/>
              </a:ext>
            </a:extLst>
          </p:cNvPr>
          <p:cNvSpPr txBox="1"/>
          <p:nvPr/>
        </p:nvSpPr>
        <p:spPr>
          <a:xfrm>
            <a:off x="7556754" y="3925973"/>
            <a:ext cx="225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L-</a:t>
            </a:r>
            <a:r>
              <a:rPr lang="en-US" altLang="zh-CN" sz="1600" b="1" err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BRDiv</a:t>
            </a:r>
            <a:endParaRPr lang="en-US" altLang="zh-CN" sz="1600" b="1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Rahman and </a:t>
            </a:r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AAAI 2024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D6E376-453C-07DB-BF6C-19C2B905738F}"/>
              </a:ext>
            </a:extLst>
          </p:cNvPr>
          <p:cNvSpPr/>
          <p:nvPr/>
        </p:nvSpPr>
        <p:spPr>
          <a:xfrm>
            <a:off x="5937440" y="3750559"/>
            <a:ext cx="152400" cy="152400"/>
          </a:xfrm>
          <a:prstGeom prst="ellipse">
            <a:avLst/>
          </a:prstGeom>
          <a:solidFill>
            <a:srgbClr val="DF7E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EB5800-6BB7-14F1-2D8A-2F83C7714B0F}"/>
              </a:ext>
            </a:extLst>
          </p:cNvPr>
          <p:cNvSpPr/>
          <p:nvPr/>
        </p:nvSpPr>
        <p:spPr>
          <a:xfrm>
            <a:off x="1371600" y="3750559"/>
            <a:ext cx="152400" cy="15240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81A23F-818B-8F86-B053-D2D87BA9720C}"/>
              </a:ext>
            </a:extLst>
          </p:cNvPr>
          <p:cNvCxnSpPr>
            <a:cxnSpLocks/>
          </p:cNvCxnSpPr>
          <p:nvPr/>
        </p:nvCxnSpPr>
        <p:spPr>
          <a:xfrm>
            <a:off x="8129706" y="3836925"/>
            <a:ext cx="4062294" cy="35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701FDF-CDE3-CAA6-FD3D-B9ED7CC3D718}"/>
              </a:ext>
            </a:extLst>
          </p:cNvPr>
          <p:cNvSpPr txBox="1"/>
          <p:nvPr/>
        </p:nvSpPr>
        <p:spPr>
          <a:xfrm>
            <a:off x="9807564" y="3944506"/>
            <a:ext cx="2298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MACTA</a:t>
            </a:r>
          </a:p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ICLR 2023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289AB34-CF2E-6BC9-57D9-6DC1D3A357EE}"/>
              </a:ext>
            </a:extLst>
          </p:cNvPr>
          <p:cNvSpPr/>
          <p:nvPr/>
        </p:nvSpPr>
        <p:spPr>
          <a:xfrm>
            <a:off x="10020282" y="3754826"/>
            <a:ext cx="152400" cy="15240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32CCA8-70AE-B72C-B61C-340C459E790D}"/>
              </a:ext>
            </a:extLst>
          </p:cNvPr>
          <p:cNvSpPr/>
          <p:nvPr/>
        </p:nvSpPr>
        <p:spPr>
          <a:xfrm>
            <a:off x="8129706" y="3759470"/>
            <a:ext cx="154910" cy="15491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6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D413-6CBF-FE43-7C58-CA867849D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4CBA2C-1DE8-7658-166A-B722CDCB31F8}"/>
              </a:ext>
            </a:extLst>
          </p:cNvPr>
          <p:cNvCxnSpPr>
            <a:cxnSpLocks/>
          </p:cNvCxnSpPr>
          <p:nvPr/>
        </p:nvCxnSpPr>
        <p:spPr>
          <a:xfrm>
            <a:off x="8129706" y="3836925"/>
            <a:ext cx="4062294" cy="35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F2A475A-0F40-4024-CD6F-10A4027330B6}"/>
              </a:ext>
            </a:extLst>
          </p:cNvPr>
          <p:cNvSpPr/>
          <p:nvPr/>
        </p:nvSpPr>
        <p:spPr>
          <a:xfrm>
            <a:off x="-6350" y="1"/>
            <a:ext cx="4076700" cy="1600194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7A8409-5BE2-BC2D-B9E5-447147C44D75}"/>
              </a:ext>
            </a:extLst>
          </p:cNvPr>
          <p:cNvSpPr/>
          <p:nvPr/>
        </p:nvSpPr>
        <p:spPr>
          <a:xfrm>
            <a:off x="8129706" y="0"/>
            <a:ext cx="4076700" cy="6858000"/>
          </a:xfrm>
          <a:prstGeom prst="rect">
            <a:avLst/>
          </a:prstGeom>
          <a:solidFill>
            <a:srgbClr val="8EA1B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98E5D2-E9AA-A7E2-DF59-C54BFCA1AF52}"/>
              </a:ext>
            </a:extLst>
          </p:cNvPr>
          <p:cNvSpPr/>
          <p:nvPr/>
        </p:nvSpPr>
        <p:spPr>
          <a:xfrm>
            <a:off x="4067292" y="0"/>
            <a:ext cx="4069647" cy="1600194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D411B-9AB3-5945-A84B-569872660001}"/>
              </a:ext>
            </a:extLst>
          </p:cNvPr>
          <p:cNvSpPr txBox="1"/>
          <p:nvPr/>
        </p:nvSpPr>
        <p:spPr>
          <a:xfrm>
            <a:off x="983014" y="56239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bg2">
                    <a:lumMod val="2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Communication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36844-7E0B-7A6D-D4AC-0FA052927910}"/>
              </a:ext>
            </a:extLst>
          </p:cNvPr>
          <p:cNvSpPr txBox="1"/>
          <p:nvPr/>
        </p:nvSpPr>
        <p:spPr>
          <a:xfrm>
            <a:off x="8682159" y="384599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Multi-Agent Policy Generalization</a:t>
            </a:r>
            <a:endParaRPr lang="en-US" sz="2400" b="1">
              <a:solidFill>
                <a:schemeClr val="accent1">
                  <a:lumMod val="75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22498-0847-A275-4F24-DBE53ED131C6}"/>
              </a:ext>
            </a:extLst>
          </p:cNvPr>
          <p:cNvSpPr txBox="1"/>
          <p:nvPr/>
        </p:nvSpPr>
        <p:spPr>
          <a:xfrm>
            <a:off x="4616218" y="569266"/>
            <a:ext cx="297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2">
                    <a:lumMod val="2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Human Compatibility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922CEC-987A-A473-08F2-E6F351BA02B8}"/>
              </a:ext>
            </a:extLst>
          </p:cNvPr>
          <p:cNvCxnSpPr>
            <a:cxnSpLocks/>
          </p:cNvCxnSpPr>
          <p:nvPr/>
        </p:nvCxnSpPr>
        <p:spPr>
          <a:xfrm flipV="1">
            <a:off x="4062295" y="3833653"/>
            <a:ext cx="4068126" cy="3622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203CD3-8D2A-2D41-BD4D-D6B94C3DF920}"/>
              </a:ext>
            </a:extLst>
          </p:cNvPr>
          <p:cNvCxnSpPr>
            <a:cxnSpLocks/>
          </p:cNvCxnSpPr>
          <p:nvPr/>
        </p:nvCxnSpPr>
        <p:spPr>
          <a:xfrm>
            <a:off x="0" y="3828570"/>
            <a:ext cx="4067292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9AF11E3-70DB-A9BD-6B1C-1A78339D8371}"/>
              </a:ext>
            </a:extLst>
          </p:cNvPr>
          <p:cNvSpPr txBox="1"/>
          <p:nvPr/>
        </p:nvSpPr>
        <p:spPr>
          <a:xfrm>
            <a:off x="485895" y="3925973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COOPERNAUT</a:t>
            </a:r>
          </a:p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 et al. CVPR 2022</a:t>
            </a:r>
            <a:endParaRPr lang="en-US" sz="1600">
              <a:solidFill>
                <a:schemeClr val="accent3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F38DE5-E08F-AE06-DB1B-24B0F382BD97}"/>
              </a:ext>
            </a:extLst>
          </p:cNvPr>
          <p:cNvSpPr txBox="1"/>
          <p:nvPr/>
        </p:nvSpPr>
        <p:spPr>
          <a:xfrm>
            <a:off x="5181600" y="3925973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BB68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FLOW</a:t>
            </a:r>
          </a:p>
          <a:p>
            <a:r>
              <a:rPr lang="en-US" altLang="zh-CN" sz="1600" b="1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AAMAS 2021</a:t>
            </a:r>
            <a:endParaRPr lang="en-US" sz="1600">
              <a:solidFill>
                <a:srgbClr val="BB683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54FFDC-EB25-ECDD-87EB-B4746DBA236D}"/>
              </a:ext>
            </a:extLst>
          </p:cNvPr>
          <p:cNvSpPr txBox="1"/>
          <p:nvPr/>
        </p:nvSpPr>
        <p:spPr>
          <a:xfrm>
            <a:off x="9807564" y="3944506"/>
            <a:ext cx="2298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MACTA</a:t>
            </a:r>
          </a:p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ICLR 2023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DBDF53-EBEE-F757-AE52-96598DA58719}"/>
              </a:ext>
            </a:extLst>
          </p:cNvPr>
          <p:cNvSpPr/>
          <p:nvPr/>
        </p:nvSpPr>
        <p:spPr>
          <a:xfrm>
            <a:off x="5937440" y="3750559"/>
            <a:ext cx="152400" cy="152400"/>
          </a:xfrm>
          <a:prstGeom prst="ellipse">
            <a:avLst/>
          </a:prstGeom>
          <a:solidFill>
            <a:srgbClr val="DF7E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7DD022-E33E-C061-5575-0B544E7659E0}"/>
              </a:ext>
            </a:extLst>
          </p:cNvPr>
          <p:cNvSpPr/>
          <p:nvPr/>
        </p:nvSpPr>
        <p:spPr>
          <a:xfrm>
            <a:off x="10020282" y="3754826"/>
            <a:ext cx="152400" cy="15240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D474CED-920A-A389-05B7-7A1485B6A252}"/>
              </a:ext>
            </a:extLst>
          </p:cNvPr>
          <p:cNvSpPr/>
          <p:nvPr/>
        </p:nvSpPr>
        <p:spPr>
          <a:xfrm>
            <a:off x="1371600" y="3750559"/>
            <a:ext cx="152400" cy="15240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97CA4A-A873-8F3F-7922-EE0129EEF74B}"/>
              </a:ext>
            </a:extLst>
          </p:cNvPr>
          <p:cNvSpPr/>
          <p:nvPr/>
        </p:nvSpPr>
        <p:spPr>
          <a:xfrm>
            <a:off x="3572179" y="3759470"/>
            <a:ext cx="164684" cy="164684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878C5-1A93-EA32-2847-90C2197865EB}"/>
              </a:ext>
            </a:extLst>
          </p:cNvPr>
          <p:cNvSpPr txBox="1"/>
          <p:nvPr/>
        </p:nvSpPr>
        <p:spPr>
          <a:xfrm>
            <a:off x="2464789" y="3925973"/>
            <a:ext cx="281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Talking Vehicles</a:t>
            </a:r>
          </a:p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Under Review 2025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F9C5E1-79EA-64D6-65B1-A3B7AC5474D8}"/>
              </a:ext>
            </a:extLst>
          </p:cNvPr>
          <p:cNvSpPr txBox="1"/>
          <p:nvPr/>
        </p:nvSpPr>
        <p:spPr>
          <a:xfrm>
            <a:off x="7543800" y="2417460"/>
            <a:ext cx="2250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L-</a:t>
            </a:r>
            <a:r>
              <a:rPr lang="en-US" altLang="zh-CN" sz="2400" b="1" err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BRDiv</a:t>
            </a:r>
            <a:endParaRPr lang="en-US" altLang="zh-CN" sz="2400" b="1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Rahman and </a:t>
            </a:r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AAAI 2024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875B61-62C7-0EF3-627E-2B00F0B85E1C}"/>
              </a:ext>
            </a:extLst>
          </p:cNvPr>
          <p:cNvSpPr/>
          <p:nvPr/>
        </p:nvSpPr>
        <p:spPr>
          <a:xfrm>
            <a:off x="7769889" y="3408158"/>
            <a:ext cx="831667" cy="831667"/>
          </a:xfrm>
          <a:prstGeom prst="ellipse">
            <a:avLst/>
          </a:prstGeom>
          <a:solidFill>
            <a:srgbClr val="8EA1BD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80D4C8-7079-74D0-5871-5FD399CF94F9}"/>
              </a:ext>
            </a:extLst>
          </p:cNvPr>
          <p:cNvSpPr txBox="1"/>
          <p:nvPr/>
        </p:nvSpPr>
        <p:spPr>
          <a:xfrm>
            <a:off x="1066800" y="1295400"/>
            <a:ext cx="1005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Multi-Agent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Policy Generalization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means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being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able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achieve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good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performance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against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previously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unseen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agents.</a:t>
            </a:r>
          </a:p>
          <a:p>
            <a:endParaRPr lang="en-US" altLang="zh-CN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Such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generalization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achieved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generating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diverse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partners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population-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based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  <a:r>
              <a:rPr lang="zh-CN" alt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ED688B-DB56-753E-0F5E-CA02D35841FB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238C6D-9273-B6BE-4381-29A731B8EA5C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A924DA-DDCB-78E5-39C3-46FDEA95D20C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F0BC3-7E45-C84E-7DC3-02E0532B4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443900"/>
            <a:ext cx="3340100" cy="25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25F51C-1997-F0A4-D789-588CE0A28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064964"/>
            <a:ext cx="2806700" cy="2882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CF857-6445-08F7-B215-4D5F09081E36}"/>
              </a:ext>
            </a:extLst>
          </p:cNvPr>
          <p:cNvSpPr txBox="1"/>
          <p:nvPr/>
        </p:nvSpPr>
        <p:spPr>
          <a:xfrm>
            <a:off x="685800" y="6477000"/>
            <a:ext cx="6205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Strouse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et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al.,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Collaborating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with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Humans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without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Human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Data,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 err="1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NeurIPS</a:t>
            </a:r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2021</a:t>
            </a:r>
            <a:endParaRPr lang="en-US" sz="140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73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2BB0F2-1D8F-F4E0-DC75-A350DCA2FA7E}"/>
              </a:ext>
            </a:extLst>
          </p:cNvPr>
          <p:cNvSpPr/>
          <p:nvPr/>
        </p:nvSpPr>
        <p:spPr>
          <a:xfrm>
            <a:off x="-228600" y="-228601"/>
            <a:ext cx="12435006" cy="717008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Untitled">
            <a:hlinkClick r:id="" action="ppaction://media"/>
            <a:extLst>
              <a:ext uri="{FF2B5EF4-FFF2-40B4-BE49-F238E27FC236}">
                <a16:creationId xmlns:a16="http://schemas.microsoft.com/office/drawing/2014/main" id="{03B0BBF9-B9CC-5D1F-0FE6-A96B4E442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9356" y="0"/>
            <a:ext cx="72532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7FA31-A6D4-2C49-4A30-FD8A9356EEE3}"/>
              </a:ext>
            </a:extLst>
          </p:cNvPr>
          <p:cNvSpPr txBox="1"/>
          <p:nvPr/>
        </p:nvSpPr>
        <p:spPr>
          <a:xfrm>
            <a:off x="7315200" y="6438079"/>
            <a:ext cx="2239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Source: </a:t>
            </a:r>
            <a:r>
              <a:rPr lang="en-US" sz="1400" dirty="0" err="1">
                <a:latin typeface="Helvetica Neue Thin" panose="020B0403020202020204" pitchFamily="34" charset="0"/>
                <a:ea typeface="Helvetica Neue Thin" panose="020B0403020202020204" pitchFamily="34" charset="0"/>
              </a:rPr>
              <a:t>AlphaStar</a:t>
            </a:r>
            <a:r>
              <a:rPr lang="en-US" sz="1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28138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3" name="Rectangle 1026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6B3C8451-88E3-7307-FBE9-5F6F6B87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731" y="1458221"/>
            <a:ext cx="5828261" cy="266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5E00112-DD25-BD87-0207-F7EA8281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5077" y="5064522"/>
            <a:ext cx="3509571" cy="46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2BEABC-F862-F80F-15CC-A0F0D33DE2CC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E6826-A435-65BA-339D-18AFBEAF7A27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A0970-E089-8B26-D586-796A95A784C4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BEDC13-C7E2-7221-21BD-4D692321834A}"/>
              </a:ext>
            </a:extLst>
          </p:cNvPr>
          <p:cNvSpPr txBox="1"/>
          <p:nvPr/>
        </p:nvSpPr>
        <p:spPr>
          <a:xfrm>
            <a:off x="228600" y="6375306"/>
            <a:ext cx="9456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Cui et al., MACTA: A Multi-Agent Reinforcement Learning Approach for Cache Timing Attacks and Detection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ICLR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2023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DD4A0D-8786-B7E9-300A-6954518DCEBC}"/>
              </a:ext>
            </a:extLst>
          </p:cNvPr>
          <p:cNvGrpSpPr/>
          <p:nvPr/>
        </p:nvGrpSpPr>
        <p:grpSpPr>
          <a:xfrm>
            <a:off x="369056" y="1476464"/>
            <a:ext cx="5462322" cy="4237393"/>
            <a:chOff x="723900" y="1667536"/>
            <a:chExt cx="5462322" cy="42373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A81E29-3FBA-00F6-12EF-DB8F003CBE02}"/>
                </a:ext>
              </a:extLst>
            </p:cNvPr>
            <p:cNvSpPr txBox="1"/>
            <p:nvPr/>
          </p:nvSpPr>
          <p:spPr>
            <a:xfrm>
              <a:off x="989206" y="4315722"/>
              <a:ext cx="5296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buNone/>
              </a:pPr>
              <a:r>
                <a:rPr lang="en-US" sz="3600" b="0" i="0" u="none" strike="noStrike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😈</a:t>
              </a:r>
              <a:endParaRPr lang="en-US" sz="3600" b="0" dirty="0">
                <a:effectLst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22D3E4-15E6-D5D1-0416-68CB02BC1270}"/>
                </a:ext>
              </a:extLst>
            </p:cNvPr>
            <p:cNvSpPr txBox="1"/>
            <p:nvPr/>
          </p:nvSpPr>
          <p:spPr>
            <a:xfrm>
              <a:off x="1880777" y="3581351"/>
              <a:ext cx="4859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u="none" strike="noStrike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🤗</a:t>
              </a:r>
              <a:endParaRPr lang="en-US" sz="3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5B4EBD-A5C7-4B6F-4F18-E591924BE2F2}"/>
                </a:ext>
              </a:extLst>
            </p:cNvPr>
            <p:cNvSpPr txBox="1"/>
            <p:nvPr/>
          </p:nvSpPr>
          <p:spPr>
            <a:xfrm>
              <a:off x="4219966" y="3068138"/>
              <a:ext cx="56718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buNone/>
              </a:pPr>
              <a:r>
                <a:rPr lang="en-US" sz="5400" b="0" i="0" u="none" strike="noStrike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🕵️‍♂️</a:t>
              </a:r>
              <a:endParaRPr lang="en-US" sz="5400" b="0" dirty="0">
                <a:effectLst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4EC67B-71F5-51EF-2F0F-ADF38CF5D9F8}"/>
                </a:ext>
              </a:extLst>
            </p:cNvPr>
            <p:cNvSpPr txBox="1"/>
            <p:nvPr/>
          </p:nvSpPr>
          <p:spPr>
            <a:xfrm>
              <a:off x="723900" y="1667536"/>
              <a:ext cx="52833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buNone/>
              </a:pPr>
              <a:r>
                <a:rPr lang="en-US" sz="1800" u="none" strike="noStrike" dirty="0">
                  <a:solidFill>
                    <a:srgbClr val="333333"/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😈 needs to execute a few steps to complete an attack which steals information and 🕵️‍♂️ needs to find out and terminate the 😈 as soon as possible, without hurting 🤗</a:t>
              </a:r>
              <a:endParaRPr lang="en-US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108A3F-DA6C-448E-CEFD-F1F91606037A}"/>
                </a:ext>
              </a:extLst>
            </p:cNvPr>
            <p:cNvSpPr txBox="1"/>
            <p:nvPr/>
          </p:nvSpPr>
          <p:spPr>
            <a:xfrm>
              <a:off x="2597999" y="4741356"/>
              <a:ext cx="4859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u="none" strike="noStrike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🤗</a:t>
              </a:r>
              <a:endParaRPr lang="en-US" sz="3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D84539-DE39-B2C9-D65E-E1B5B8922AD7}"/>
                </a:ext>
              </a:extLst>
            </p:cNvPr>
            <p:cNvSpPr txBox="1"/>
            <p:nvPr/>
          </p:nvSpPr>
          <p:spPr>
            <a:xfrm>
              <a:off x="1594115" y="5158010"/>
              <a:ext cx="4859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u="none" strike="noStrike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🤗</a:t>
              </a:r>
              <a:endParaRPr lang="en-US" sz="36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D55F33-BF63-DCE1-E5D5-DEFC3995891B}"/>
                </a:ext>
              </a:extLst>
            </p:cNvPr>
            <p:cNvSpPr txBox="1"/>
            <p:nvPr/>
          </p:nvSpPr>
          <p:spPr>
            <a:xfrm>
              <a:off x="1837097" y="4464210"/>
              <a:ext cx="5296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buNone/>
              </a:pPr>
              <a:r>
                <a:rPr lang="en-US" sz="3600" b="0" i="0" u="none" strike="noStrike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😈</a:t>
              </a:r>
              <a:endParaRPr lang="en-US" sz="3600" b="0" dirty="0">
                <a:effectLst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8E791D4-5A69-4D8D-3EEC-1D9A0C2E4635}"/>
                </a:ext>
              </a:extLst>
            </p:cNvPr>
            <p:cNvSpPr/>
            <p:nvPr/>
          </p:nvSpPr>
          <p:spPr>
            <a:xfrm>
              <a:off x="723900" y="3238500"/>
              <a:ext cx="2666429" cy="2666429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666558-3B17-5468-5586-E91CCEDA7B53}"/>
                </a:ext>
              </a:extLst>
            </p:cNvPr>
            <p:cNvCxnSpPr>
              <a:cxnSpLocks/>
              <a:stCxn id="15" idx="7"/>
              <a:endCxn id="12" idx="1"/>
            </p:cNvCxnSpPr>
            <p:nvPr/>
          </p:nvCxnSpPr>
          <p:spPr>
            <a:xfrm flipV="1">
              <a:off x="2999840" y="3529803"/>
              <a:ext cx="1220126" cy="99186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076C51A-8BE5-E3EF-9C50-C0FCE41228F9}"/>
                </a:ext>
              </a:extLst>
            </p:cNvPr>
            <p:cNvCxnSpPr>
              <a:cxnSpLocks/>
              <a:stCxn id="15" idx="6"/>
              <a:endCxn id="12" idx="1"/>
            </p:cNvCxnSpPr>
            <p:nvPr/>
          </p:nvCxnSpPr>
          <p:spPr>
            <a:xfrm flipV="1">
              <a:off x="3390329" y="3529803"/>
              <a:ext cx="829637" cy="1041912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73E931-810F-AB56-9697-BB7E0F960005}"/>
                </a:ext>
              </a:extLst>
            </p:cNvPr>
            <p:cNvSpPr txBox="1"/>
            <p:nvPr/>
          </p:nvSpPr>
          <p:spPr>
            <a:xfrm>
              <a:off x="4114230" y="4592437"/>
              <a:ext cx="2071992" cy="129734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rtl="0">
                <a:lnSpc>
                  <a:spcPct val="150000"/>
                </a:lnSpc>
                <a:buNone/>
              </a:pPr>
              <a:r>
                <a:rPr lang="en-US" u="none" strike="noStrike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😈</a:t>
              </a: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</a:t>
              </a:r>
              <a:r>
                <a:rPr lang="en-US" sz="1400" u="none" strike="noStrike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Attacker</a:t>
              </a:r>
              <a:br>
                <a:rPr lang="en-US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</a:br>
              <a:r>
                <a:rPr lang="en-US" u="none" strike="noStrike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🤗 </a:t>
              </a:r>
              <a:r>
                <a:rPr lang="en-US" sz="1400" u="none" strike="noStrike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Benign Programs</a:t>
              </a:r>
              <a:br>
                <a:rPr lang="en-US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</a:br>
              <a:r>
                <a:rPr lang="en-US" u="none" strike="noStrike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🕵️‍♂️ </a:t>
              </a:r>
              <a:r>
                <a:rPr lang="en-US" sz="1400" u="none" strike="noStrike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Detector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558FF36-F366-E467-623B-A702AA901148}"/>
              </a:ext>
            </a:extLst>
          </p:cNvPr>
          <p:cNvSpPr txBox="1"/>
          <p:nvPr/>
        </p:nvSpPr>
        <p:spPr>
          <a:xfrm>
            <a:off x="228600" y="356265"/>
            <a:ext cx="1067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Generating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diverse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partners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easier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adversarial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games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3D9576-AA25-EF68-A2F8-B7EEB3B76D32}"/>
              </a:ext>
            </a:extLst>
          </p:cNvPr>
          <p:cNvSpPr txBox="1"/>
          <p:nvPr/>
        </p:nvSpPr>
        <p:spPr>
          <a:xfrm>
            <a:off x="1307702" y="1822633"/>
            <a:ext cx="957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Independent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policy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gradient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converges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Nash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policy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fully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cooperative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Markov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games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39D2D6-1CBA-9E30-563B-97B33C5EE8F0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F7714-3CC6-9F5D-F599-71D49424F300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5C0C2-4E8D-CF79-0DC6-69B177440A73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650F9-501E-028B-3323-A6D9F376B23D}"/>
              </a:ext>
            </a:extLst>
          </p:cNvPr>
          <p:cNvSpPr txBox="1"/>
          <p:nvPr/>
        </p:nvSpPr>
        <p:spPr>
          <a:xfrm>
            <a:off x="647700" y="5953780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[1]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Leonardos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et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al.,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Global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convergence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of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multi-agent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policy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gradient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Markov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potential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games,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2021</a:t>
            </a:r>
          </a:p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[2]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Zhang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et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al.,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Gradient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play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stochastic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games: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stationary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points,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convergence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and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sample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complexity,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2024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BE563-9EB7-8FD3-1D8A-F581A9D6503C}"/>
              </a:ext>
            </a:extLst>
          </p:cNvPr>
          <p:cNvSpPr txBox="1"/>
          <p:nvPr/>
        </p:nvSpPr>
        <p:spPr>
          <a:xfrm>
            <a:off x="1307702" y="2312099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Pro</a:t>
            </a:r>
            <a:r>
              <a:rPr lang="en-US" altLang="zh-CN" sz="1600" i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of</a:t>
            </a:r>
            <a:r>
              <a:rPr lang="zh-CN" altLang="en-US" sz="1600" i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i="1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sketch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:</a:t>
            </a:r>
            <a:b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(1)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fully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cooperative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Markov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game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is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Markov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Potential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Game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(MPG)</a:t>
            </a:r>
            <a:b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(2)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Smoothness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of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potential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function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under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SoftMax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parameterization</a:t>
            </a:r>
          </a:p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(3)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Monotonic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potential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ascent</a:t>
            </a:r>
          </a:p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(4)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Vanishing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gradient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implies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</a:rPr>
              <a:t>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Nash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B19DA-C6E4-D05C-05C8-FFC7792998EC}"/>
              </a:ext>
            </a:extLst>
          </p:cNvPr>
          <p:cNvSpPr txBox="1"/>
          <p:nvPr/>
        </p:nvSpPr>
        <p:spPr>
          <a:xfrm>
            <a:off x="1307702" y="3958318"/>
            <a:ext cx="743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convention”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fully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cooperative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game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ctually a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Nash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equilibrium</a:t>
            </a:r>
            <a:endParaRPr lang="en-US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C908B-30F8-2C07-DC84-A28506F16778}"/>
              </a:ext>
            </a:extLst>
          </p:cNvPr>
          <p:cNvSpPr txBox="1"/>
          <p:nvPr/>
        </p:nvSpPr>
        <p:spPr>
          <a:xfrm>
            <a:off x="1307702" y="4586717"/>
            <a:ext cx="979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 finding algorithms (IPPO, PSRO, etc.) does not encourage diverse policy finding in cooperative games!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80D0AC-E9CD-39C0-6DB3-5783CD7453C2}"/>
              </a:ext>
            </a:extLst>
          </p:cNvPr>
          <p:cNvSpPr txBox="1"/>
          <p:nvPr/>
        </p:nvSpPr>
        <p:spPr>
          <a:xfrm>
            <a:off x="228600" y="356265"/>
            <a:ext cx="1067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Generating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diverse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partners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harder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fully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cooperative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games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6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/>
      <p:bldP spid="7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86B8F-BD82-4130-4DBE-B95A788AE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502B928-36CE-B2C3-B6C2-32B886C74447}"/>
              </a:ext>
            </a:extLst>
          </p:cNvPr>
          <p:cNvCxnSpPr>
            <a:cxnSpLocks/>
          </p:cNvCxnSpPr>
          <p:nvPr/>
        </p:nvCxnSpPr>
        <p:spPr>
          <a:xfrm flipV="1">
            <a:off x="4062295" y="3833653"/>
            <a:ext cx="4068126" cy="3622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899101-494A-2953-5483-949C93056000}"/>
              </a:ext>
            </a:extLst>
          </p:cNvPr>
          <p:cNvCxnSpPr>
            <a:cxnSpLocks/>
          </p:cNvCxnSpPr>
          <p:nvPr/>
        </p:nvCxnSpPr>
        <p:spPr>
          <a:xfrm>
            <a:off x="0" y="3828570"/>
            <a:ext cx="4067292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79F0E73-6221-43B9-05DD-C59183E2E688}"/>
              </a:ext>
            </a:extLst>
          </p:cNvPr>
          <p:cNvSpPr/>
          <p:nvPr/>
        </p:nvSpPr>
        <p:spPr>
          <a:xfrm>
            <a:off x="-3606" y="-13752"/>
            <a:ext cx="4076700" cy="1613948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7148A1-01E0-0BE6-0405-6A942D83A060}"/>
              </a:ext>
            </a:extLst>
          </p:cNvPr>
          <p:cNvSpPr/>
          <p:nvPr/>
        </p:nvSpPr>
        <p:spPr>
          <a:xfrm>
            <a:off x="8129706" y="0"/>
            <a:ext cx="4076700" cy="1600194"/>
          </a:xfrm>
          <a:prstGeom prst="rect">
            <a:avLst/>
          </a:prstGeom>
          <a:solidFill>
            <a:srgbClr val="8EA1B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93A510-E051-F8DE-BC8B-F9F7EB15F589}"/>
              </a:ext>
            </a:extLst>
          </p:cNvPr>
          <p:cNvSpPr/>
          <p:nvPr/>
        </p:nvSpPr>
        <p:spPr>
          <a:xfrm>
            <a:off x="4067292" y="0"/>
            <a:ext cx="4069647" cy="1600196"/>
          </a:xfrm>
          <a:prstGeom prst="rect">
            <a:avLst/>
          </a:prstGeom>
          <a:solidFill>
            <a:srgbClr val="F8D79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5F18EB-4373-3ED6-712A-3CA8F07B0702}"/>
              </a:ext>
            </a:extLst>
          </p:cNvPr>
          <p:cNvCxnSpPr>
            <a:cxnSpLocks/>
          </p:cNvCxnSpPr>
          <p:nvPr/>
        </p:nvCxnSpPr>
        <p:spPr>
          <a:xfrm>
            <a:off x="693920" y="7239000"/>
            <a:ext cx="11053898" cy="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FB6399-7DE5-B8C2-CE13-17B5F2F0B006}"/>
              </a:ext>
            </a:extLst>
          </p:cNvPr>
          <p:cNvSpPr txBox="1"/>
          <p:nvPr/>
        </p:nvSpPr>
        <p:spPr>
          <a:xfrm>
            <a:off x="983014" y="56239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28413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Communication</a:t>
            </a:r>
            <a:endParaRPr lang="en-US" sz="2400" b="1">
              <a:solidFill>
                <a:srgbClr val="284139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A32EC-D443-2FF3-C892-A54247EDCCAC}"/>
              </a:ext>
            </a:extLst>
          </p:cNvPr>
          <p:cNvSpPr txBox="1"/>
          <p:nvPr/>
        </p:nvSpPr>
        <p:spPr>
          <a:xfrm>
            <a:off x="8682159" y="384599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Multi-Agent Policy Generalization</a:t>
            </a:r>
            <a:endParaRPr lang="en-US" sz="2400" b="1">
              <a:solidFill>
                <a:schemeClr val="accent1">
                  <a:lumMod val="75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24086-2F0E-1B9D-8BDA-C5E662F6BEDF}"/>
              </a:ext>
            </a:extLst>
          </p:cNvPr>
          <p:cNvSpPr txBox="1"/>
          <p:nvPr/>
        </p:nvSpPr>
        <p:spPr>
          <a:xfrm>
            <a:off x="4616218" y="569266"/>
            <a:ext cx="297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BB683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Human Compatibility</a:t>
            </a:r>
            <a:endParaRPr lang="en-US" sz="2400" b="1">
              <a:solidFill>
                <a:srgbClr val="BB683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37DC0-B20F-9444-5F07-6FAB950C707E}"/>
              </a:ext>
            </a:extLst>
          </p:cNvPr>
          <p:cNvSpPr/>
          <p:nvPr/>
        </p:nvSpPr>
        <p:spPr>
          <a:xfrm>
            <a:off x="3572179" y="3759470"/>
            <a:ext cx="164684" cy="164684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A9E1B1-52AE-4CFF-5C41-08CBF2430FA0}"/>
              </a:ext>
            </a:extLst>
          </p:cNvPr>
          <p:cNvSpPr txBox="1"/>
          <p:nvPr/>
        </p:nvSpPr>
        <p:spPr>
          <a:xfrm>
            <a:off x="485895" y="3925973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COOPERNAUT</a:t>
            </a:r>
          </a:p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 et al. CVPR 2022</a:t>
            </a:r>
            <a:endParaRPr lang="en-US" sz="1600">
              <a:solidFill>
                <a:schemeClr val="accent3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CD5AB-26B1-2659-FB50-F9FDD0A7074F}"/>
              </a:ext>
            </a:extLst>
          </p:cNvPr>
          <p:cNvSpPr txBox="1"/>
          <p:nvPr/>
        </p:nvSpPr>
        <p:spPr>
          <a:xfrm>
            <a:off x="2464789" y="3925973"/>
            <a:ext cx="281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Talking Vehicles</a:t>
            </a:r>
          </a:p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Under Review 2025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5F129-A94E-53C7-778C-DB85C543A6E0}"/>
              </a:ext>
            </a:extLst>
          </p:cNvPr>
          <p:cNvSpPr txBox="1"/>
          <p:nvPr/>
        </p:nvSpPr>
        <p:spPr>
          <a:xfrm>
            <a:off x="5181600" y="3925973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BB68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FLOW</a:t>
            </a:r>
          </a:p>
          <a:p>
            <a:r>
              <a:rPr lang="en-US" altLang="zh-CN" sz="1600" b="1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AAMAS 2021</a:t>
            </a:r>
            <a:endParaRPr lang="en-US" sz="1600">
              <a:solidFill>
                <a:srgbClr val="BB683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846ADC-6009-AE3C-6C95-E1487751D6E5}"/>
              </a:ext>
            </a:extLst>
          </p:cNvPr>
          <p:cNvSpPr txBox="1"/>
          <p:nvPr/>
        </p:nvSpPr>
        <p:spPr>
          <a:xfrm>
            <a:off x="7556754" y="3925973"/>
            <a:ext cx="225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L-</a:t>
            </a:r>
            <a:r>
              <a:rPr lang="en-US" altLang="zh-CN" sz="1600" b="1" err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BRDiv</a:t>
            </a:r>
            <a:endParaRPr lang="en-US" altLang="zh-CN" sz="1600" b="1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Rahman and </a:t>
            </a:r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AAAI 2024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D4C9371-26F8-4090-42E2-96D981D9F4BA}"/>
              </a:ext>
            </a:extLst>
          </p:cNvPr>
          <p:cNvSpPr/>
          <p:nvPr/>
        </p:nvSpPr>
        <p:spPr>
          <a:xfrm>
            <a:off x="5937440" y="3750559"/>
            <a:ext cx="152400" cy="152400"/>
          </a:xfrm>
          <a:prstGeom prst="ellipse">
            <a:avLst/>
          </a:prstGeom>
          <a:solidFill>
            <a:srgbClr val="DF7E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CC8D92-19DE-077F-C380-92029AFB867B}"/>
              </a:ext>
            </a:extLst>
          </p:cNvPr>
          <p:cNvSpPr/>
          <p:nvPr/>
        </p:nvSpPr>
        <p:spPr>
          <a:xfrm>
            <a:off x="1371600" y="3750559"/>
            <a:ext cx="152400" cy="15240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A81872-EBB7-7B3B-A9B9-58BAD4D47607}"/>
              </a:ext>
            </a:extLst>
          </p:cNvPr>
          <p:cNvCxnSpPr>
            <a:cxnSpLocks/>
          </p:cNvCxnSpPr>
          <p:nvPr/>
        </p:nvCxnSpPr>
        <p:spPr>
          <a:xfrm>
            <a:off x="8129706" y="3836925"/>
            <a:ext cx="4062294" cy="35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DB38A1E-35BB-7D94-AE34-634DE63DEB1D}"/>
              </a:ext>
            </a:extLst>
          </p:cNvPr>
          <p:cNvSpPr txBox="1"/>
          <p:nvPr/>
        </p:nvSpPr>
        <p:spPr>
          <a:xfrm>
            <a:off x="9807564" y="3944506"/>
            <a:ext cx="2298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MACTA</a:t>
            </a:r>
          </a:p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ICLR 2023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BD3B054-7887-9391-380A-1A888D88A3B5}"/>
              </a:ext>
            </a:extLst>
          </p:cNvPr>
          <p:cNvSpPr/>
          <p:nvPr/>
        </p:nvSpPr>
        <p:spPr>
          <a:xfrm>
            <a:off x="10020282" y="3754826"/>
            <a:ext cx="152400" cy="15240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AAADF7F-08DA-3F7B-B502-EBB7411D1D24}"/>
              </a:ext>
            </a:extLst>
          </p:cNvPr>
          <p:cNvSpPr/>
          <p:nvPr/>
        </p:nvSpPr>
        <p:spPr>
          <a:xfrm>
            <a:off x="8129706" y="3759470"/>
            <a:ext cx="154910" cy="15491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B0923-3238-999B-B843-FC09BA5B2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769" y="1984793"/>
            <a:ext cx="7207404" cy="43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23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1" grpId="0"/>
      <p:bldP spid="40" grpId="0"/>
      <p:bldP spid="23" grpId="0" animBg="1"/>
      <p:bldP spid="14" grpId="0" animBg="1"/>
      <p:bldP spid="28" grpId="0"/>
      <p:bldP spid="29" grpId="0" animBg="1"/>
      <p:bldP spid="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75B20-D5D4-1ACD-44F2-9CE5C942B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65961F-F22A-6600-1896-0B994ED27D39}"/>
              </a:ext>
            </a:extLst>
          </p:cNvPr>
          <p:cNvGrpSpPr/>
          <p:nvPr/>
        </p:nvGrpSpPr>
        <p:grpSpPr>
          <a:xfrm>
            <a:off x="1952605" y="2207402"/>
            <a:ext cx="1802273" cy="1738785"/>
            <a:chOff x="1952605" y="2207402"/>
            <a:chExt cx="1802273" cy="173878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68A543-1753-6F22-F3E3-3BAA29E46C08}"/>
                </a:ext>
              </a:extLst>
            </p:cNvPr>
            <p:cNvSpPr/>
            <p:nvPr/>
          </p:nvSpPr>
          <p:spPr>
            <a:xfrm>
              <a:off x="2477311" y="2607011"/>
              <a:ext cx="343711" cy="343711"/>
            </a:xfrm>
            <a:prstGeom prst="rect">
              <a:avLst/>
            </a:prstGeom>
            <a:solidFill>
              <a:srgbClr val="8EA1BD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8F7373E-58A8-BED6-4DE2-5E01C055B8E8}"/>
                </a:ext>
              </a:extLst>
            </p:cNvPr>
            <p:cNvSpPr/>
            <p:nvPr/>
          </p:nvSpPr>
          <p:spPr>
            <a:xfrm>
              <a:off x="2944239" y="260701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3920B9-43F6-2DCC-EDA2-65EE0DE303A2}"/>
                </a:ext>
              </a:extLst>
            </p:cNvPr>
            <p:cNvSpPr/>
            <p:nvPr/>
          </p:nvSpPr>
          <p:spPr>
            <a:xfrm>
              <a:off x="3411167" y="260701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14AE0B-C78B-543D-E490-94483B4FEA1E}"/>
                </a:ext>
              </a:extLst>
            </p:cNvPr>
            <p:cNvSpPr/>
            <p:nvPr/>
          </p:nvSpPr>
          <p:spPr>
            <a:xfrm>
              <a:off x="2477311" y="3103122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51816D-96DF-424A-07DA-2A32A7EB262E}"/>
                </a:ext>
              </a:extLst>
            </p:cNvPr>
            <p:cNvSpPr/>
            <p:nvPr/>
          </p:nvSpPr>
          <p:spPr>
            <a:xfrm>
              <a:off x="2944239" y="3103122"/>
              <a:ext cx="343711" cy="343711"/>
            </a:xfrm>
            <a:prstGeom prst="rect">
              <a:avLst/>
            </a:prstGeom>
            <a:solidFill>
              <a:srgbClr val="FCEBCB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1733B4-741A-439E-6167-04DC4B3AC139}"/>
                </a:ext>
              </a:extLst>
            </p:cNvPr>
            <p:cNvSpPr/>
            <p:nvPr/>
          </p:nvSpPr>
          <p:spPr>
            <a:xfrm>
              <a:off x="3411167" y="310150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2BB7F3-DFCF-EB46-8895-CCB3E084ED37}"/>
                </a:ext>
              </a:extLst>
            </p:cNvPr>
            <p:cNvSpPr/>
            <p:nvPr/>
          </p:nvSpPr>
          <p:spPr>
            <a:xfrm>
              <a:off x="2477311" y="3602476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893301-87AC-BC4E-3ACC-D18827265A4C}"/>
                </a:ext>
              </a:extLst>
            </p:cNvPr>
            <p:cNvSpPr/>
            <p:nvPr/>
          </p:nvSpPr>
          <p:spPr>
            <a:xfrm>
              <a:off x="2944239" y="3602475"/>
              <a:ext cx="343711" cy="34371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DC55B2-F7BF-8EB3-8C55-194E46EA5CCD}"/>
                </a:ext>
              </a:extLst>
            </p:cNvPr>
            <p:cNvSpPr/>
            <p:nvPr/>
          </p:nvSpPr>
          <p:spPr>
            <a:xfrm>
              <a:off x="3411167" y="3595991"/>
              <a:ext cx="343711" cy="343711"/>
            </a:xfrm>
            <a:prstGeom prst="rect">
              <a:avLst/>
            </a:prstGeom>
            <a:solidFill>
              <a:srgbClr val="809076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62B88F0-2074-B86A-8F5D-38F23D5C0265}"/>
                    </a:ext>
                  </a:extLst>
                </p:cNvPr>
                <p:cNvSpPr txBox="1"/>
                <p:nvPr/>
              </p:nvSpPr>
              <p:spPr>
                <a:xfrm>
                  <a:off x="2506787" y="2214741"/>
                  <a:ext cx="2847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62B88F0-2074-B86A-8F5D-38F23D5C02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6787" y="2214741"/>
                  <a:ext cx="28475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3043" r="-869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30EFA61-A5A7-8D15-C50E-54FB69E570C4}"/>
                    </a:ext>
                  </a:extLst>
                </p:cNvPr>
                <p:cNvSpPr txBox="1"/>
                <p:nvPr/>
              </p:nvSpPr>
              <p:spPr>
                <a:xfrm>
                  <a:off x="2973715" y="2207402"/>
                  <a:ext cx="2900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30EFA61-A5A7-8D15-C50E-54FB69E570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3715" y="2207402"/>
                  <a:ext cx="290079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3043" r="-869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2265285-D8CE-EA7A-FA5B-1A6995988D67}"/>
                    </a:ext>
                  </a:extLst>
                </p:cNvPr>
                <p:cNvSpPr txBox="1"/>
                <p:nvPr/>
              </p:nvSpPr>
              <p:spPr>
                <a:xfrm>
                  <a:off x="3445964" y="2214740"/>
                  <a:ext cx="2900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2265285-D8CE-EA7A-FA5B-1A6995988D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5964" y="2214740"/>
                  <a:ext cx="29007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78BB2F9-9C3D-4FAB-4150-D020C47D47D9}"/>
                    </a:ext>
                  </a:extLst>
                </p:cNvPr>
                <p:cNvSpPr txBox="1"/>
                <p:nvPr/>
              </p:nvSpPr>
              <p:spPr>
                <a:xfrm>
                  <a:off x="1952605" y="2640366"/>
                  <a:ext cx="44428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78BB2F9-9C3D-4FAB-4150-D020C47D47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2605" y="2640366"/>
                  <a:ext cx="44428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1111" r="-555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2AE6D42-0605-0C1C-9FC0-425B2C5E2E9D}"/>
                    </a:ext>
                  </a:extLst>
                </p:cNvPr>
                <p:cNvSpPr txBox="1"/>
                <p:nvPr/>
              </p:nvSpPr>
              <p:spPr>
                <a:xfrm>
                  <a:off x="1952605" y="3134856"/>
                  <a:ext cx="4496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2AE6D42-0605-0C1C-9FC0-425B2C5E2E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2605" y="3134856"/>
                  <a:ext cx="449610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0811" r="-2703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D72FFFF-3815-E2E7-2282-A7D81571F5E6}"/>
                    </a:ext>
                  </a:extLst>
                </p:cNvPr>
                <p:cNvSpPr txBox="1"/>
                <p:nvPr/>
              </p:nvSpPr>
              <p:spPr>
                <a:xfrm>
                  <a:off x="1952605" y="3635830"/>
                  <a:ext cx="4496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D72FFFF-3815-E2E7-2282-A7D81571F5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2605" y="3635830"/>
                  <a:ext cx="44961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0811" r="-2703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8329A7-51C8-5DC9-A902-AD6A9D5A5B81}"/>
                  </a:ext>
                </a:extLst>
              </p:cNvPr>
              <p:cNvSpPr txBox="1"/>
              <p:nvPr/>
            </p:nvSpPr>
            <p:spPr>
              <a:xfrm>
                <a:off x="5441977" y="3090604"/>
                <a:ext cx="94205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8329A7-51C8-5DC9-A902-AD6A9D5A5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7" y="3090604"/>
                <a:ext cx="942053" cy="299313"/>
              </a:xfrm>
              <a:prstGeom prst="rect">
                <a:avLst/>
              </a:prstGeom>
              <a:blipFill>
                <a:blip r:embed="rId9"/>
                <a:stretch>
                  <a:fillRect l="-5333" t="-8333" r="-4000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69A7362-3B15-5E64-43FF-DDAE3A3AF70F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74FFD2-FB8B-D7E8-968C-DC42C2379435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8C5FF1-C6FD-D051-18E7-7EEA7A2646FF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2710F97-BB79-5027-6F7B-2954E81D35D4}"/>
                  </a:ext>
                </a:extLst>
              </p:cNvPr>
              <p:cNvSpPr txBox="1"/>
              <p:nvPr/>
            </p:nvSpPr>
            <p:spPr>
              <a:xfrm>
                <a:off x="5441976" y="2627302"/>
                <a:ext cx="954877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2710F97-BB79-5027-6F7B-2954E81D3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6" y="2627302"/>
                <a:ext cx="954877" cy="289182"/>
              </a:xfrm>
              <a:prstGeom prst="rect">
                <a:avLst/>
              </a:prstGeom>
              <a:blipFill>
                <a:blip r:embed="rId10"/>
                <a:stretch>
                  <a:fillRect l="-3947" t="-8333" r="-13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2D289B0D-27AC-9842-A58E-4947EFF4864F}"/>
              </a:ext>
            </a:extLst>
          </p:cNvPr>
          <p:cNvSpPr txBox="1"/>
          <p:nvPr/>
        </p:nvSpPr>
        <p:spPr>
          <a:xfrm>
            <a:off x="7398197" y="2594199"/>
            <a:ext cx="345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Maximize self-play return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0F19B3-3E48-6D25-B38D-7AD191E7B260}"/>
              </a:ext>
            </a:extLst>
          </p:cNvPr>
          <p:cNvSpPr txBox="1"/>
          <p:nvPr/>
        </p:nvSpPr>
        <p:spPr>
          <a:xfrm>
            <a:off x="7398197" y="3059668"/>
            <a:ext cx="345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Minimize cross-play return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3B6148-42AE-53CE-EFEE-D4F72A81405C}"/>
              </a:ext>
            </a:extLst>
          </p:cNvPr>
          <p:cNvGrpSpPr/>
          <p:nvPr/>
        </p:nvGrpSpPr>
        <p:grpSpPr>
          <a:xfrm>
            <a:off x="5441976" y="4244454"/>
            <a:ext cx="5008728" cy="2220878"/>
            <a:chOff x="5441976" y="4244454"/>
            <a:chExt cx="5008728" cy="222087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05D2E8C-AF48-1A6C-D5A3-FE1C10589C74}"/>
                </a:ext>
              </a:extLst>
            </p:cNvPr>
            <p:cNvSpPr/>
            <p:nvPr/>
          </p:nvSpPr>
          <p:spPr>
            <a:xfrm>
              <a:off x="5441976" y="4244454"/>
              <a:ext cx="5008728" cy="2220878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6831185-DF05-775A-DEAA-B7239D0B8468}"/>
                </a:ext>
              </a:extLst>
            </p:cNvPr>
            <p:cNvGrpSpPr/>
            <p:nvPr/>
          </p:nvGrpSpPr>
          <p:grpSpPr>
            <a:xfrm>
              <a:off x="5755876" y="4480050"/>
              <a:ext cx="1802273" cy="1738785"/>
              <a:chOff x="1952605" y="2207402"/>
              <a:chExt cx="1802273" cy="173878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D1F998E-C66E-4D77-4CE1-8656366958C8}"/>
                  </a:ext>
                </a:extLst>
              </p:cNvPr>
              <p:cNvSpPr/>
              <p:nvPr/>
            </p:nvSpPr>
            <p:spPr>
              <a:xfrm>
                <a:off x="2477311" y="2607011"/>
                <a:ext cx="343711" cy="343711"/>
              </a:xfrm>
              <a:prstGeom prst="rect">
                <a:avLst/>
              </a:prstGeom>
              <a:solidFill>
                <a:srgbClr val="8EA1BD"/>
              </a:solidFill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dirty="0"/>
                  <a:t>10</a:t>
                </a:r>
                <a:endParaRPr lang="en-US" sz="110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9D5DC1-20DA-3E0F-0721-7390C0A853D7}"/>
                  </a:ext>
                </a:extLst>
              </p:cNvPr>
              <p:cNvSpPr/>
              <p:nvPr/>
            </p:nvSpPr>
            <p:spPr>
              <a:xfrm>
                <a:off x="2944239" y="2607011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0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5012FC-B762-D06F-AAAA-1EBEAF9FD79D}"/>
                  </a:ext>
                </a:extLst>
              </p:cNvPr>
              <p:cNvSpPr/>
              <p:nvPr/>
            </p:nvSpPr>
            <p:spPr>
              <a:xfrm>
                <a:off x="3411167" y="2607011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4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E86E8C-D8C5-FFEE-EF5A-1A9D92E27BA1}"/>
                  </a:ext>
                </a:extLst>
              </p:cNvPr>
              <p:cNvSpPr/>
              <p:nvPr/>
            </p:nvSpPr>
            <p:spPr>
              <a:xfrm>
                <a:off x="2477311" y="3103122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0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232EE78-3E1A-AB4E-0C83-08A7F35B5818}"/>
                  </a:ext>
                </a:extLst>
              </p:cNvPr>
              <p:cNvSpPr/>
              <p:nvPr/>
            </p:nvSpPr>
            <p:spPr>
              <a:xfrm>
                <a:off x="2944239" y="3103122"/>
                <a:ext cx="343711" cy="343711"/>
              </a:xfrm>
              <a:prstGeom prst="rect">
                <a:avLst/>
              </a:prstGeom>
              <a:solidFill>
                <a:srgbClr val="FCEBCB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6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04569F-6015-2ADB-8166-52BCD5D0C296}"/>
                  </a:ext>
                </a:extLst>
              </p:cNvPr>
              <p:cNvSpPr/>
              <p:nvPr/>
            </p:nvSpPr>
            <p:spPr>
              <a:xfrm>
                <a:off x="3411167" y="3101501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4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0B466AE-7098-A3FB-84DC-B266E00C6E46}"/>
                  </a:ext>
                </a:extLst>
              </p:cNvPr>
              <p:cNvSpPr/>
              <p:nvPr/>
            </p:nvSpPr>
            <p:spPr>
              <a:xfrm>
                <a:off x="2477311" y="3602476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4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0125A83-B438-E300-0A64-24156CA1A568}"/>
                  </a:ext>
                </a:extLst>
              </p:cNvPr>
              <p:cNvSpPr/>
              <p:nvPr/>
            </p:nvSpPr>
            <p:spPr>
              <a:xfrm>
                <a:off x="2944239" y="3602475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4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AF172C-C53F-E261-A9F4-18C7508FD0AA}"/>
                  </a:ext>
                </a:extLst>
              </p:cNvPr>
              <p:cNvSpPr/>
              <p:nvPr/>
            </p:nvSpPr>
            <p:spPr>
              <a:xfrm>
                <a:off x="3411167" y="3595991"/>
                <a:ext cx="343711" cy="343711"/>
              </a:xfrm>
              <a:prstGeom prst="rect">
                <a:avLst/>
              </a:prstGeom>
              <a:solidFill>
                <a:srgbClr val="809076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/>
                  <a:t>6</a:t>
                </a:r>
                <a:endParaRPr lang="en-US" sz="12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30219EC-2F78-AEB6-6050-74F7BF4A133A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787" y="2214741"/>
                    <a:ext cx="2847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30219EC-2F78-AEB6-6050-74F7BF4A13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06787" y="2214741"/>
                    <a:ext cx="284758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8333" r="-4167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22D13D4C-DA23-82CC-D97D-B6E535056896}"/>
                      </a:ext>
                    </a:extLst>
                  </p:cNvPr>
                  <p:cNvSpPr txBox="1"/>
                  <p:nvPr/>
                </p:nvSpPr>
                <p:spPr>
                  <a:xfrm>
                    <a:off x="2973715" y="2207402"/>
                    <a:ext cx="2900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22D13D4C-DA23-82CC-D97D-B6E5350568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3715" y="2207402"/>
                    <a:ext cx="290079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8333" r="-4167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073F0B8-BDBC-FA4B-2F52-C66CFFEE6969}"/>
                      </a:ext>
                    </a:extLst>
                  </p:cNvPr>
                  <p:cNvSpPr txBox="1"/>
                  <p:nvPr/>
                </p:nvSpPr>
                <p:spPr>
                  <a:xfrm>
                    <a:off x="3445964" y="2214740"/>
                    <a:ext cx="2900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073F0B8-BDBC-FA4B-2F52-C66CFFEE69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5964" y="2214740"/>
                    <a:ext cx="290079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8333" r="-8333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6FFEE6CD-D7EC-0BE1-A19B-651AE8556D7D}"/>
                      </a:ext>
                    </a:extLst>
                  </p:cNvPr>
                  <p:cNvSpPr txBox="1"/>
                  <p:nvPr/>
                </p:nvSpPr>
                <p:spPr>
                  <a:xfrm>
                    <a:off x="1952605" y="2640366"/>
                    <a:ext cx="44428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6FFEE6CD-D7EC-0BE1-A19B-651AE8556D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2605" y="2640366"/>
                    <a:ext cx="444289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3889" r="-2778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D4917B73-1195-438F-D759-B2DAB422CCD4}"/>
                      </a:ext>
                    </a:extLst>
                  </p:cNvPr>
                  <p:cNvSpPr txBox="1"/>
                  <p:nvPr/>
                </p:nvSpPr>
                <p:spPr>
                  <a:xfrm>
                    <a:off x="1952605" y="3134856"/>
                    <a:ext cx="44961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D4917B73-1195-438F-D759-B2DAB422CC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2605" y="3134856"/>
                    <a:ext cx="449610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3889" r="-5556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09F6620-956F-26E0-7CDF-BA0372CBF530}"/>
                      </a:ext>
                    </a:extLst>
                  </p:cNvPr>
                  <p:cNvSpPr txBox="1"/>
                  <p:nvPr/>
                </p:nvSpPr>
                <p:spPr>
                  <a:xfrm>
                    <a:off x="1952605" y="3635830"/>
                    <a:ext cx="44961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09F6620-956F-26E0-7CDF-BA0372CBF5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2605" y="3635830"/>
                    <a:ext cx="449610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3889" r="-5556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DFDD279-1F9F-CDDF-B606-85AD9D98BB45}"/>
                </a:ext>
              </a:extLst>
            </p:cNvPr>
            <p:cNvGrpSpPr/>
            <p:nvPr/>
          </p:nvGrpSpPr>
          <p:grpSpPr>
            <a:xfrm>
              <a:off x="8367278" y="4480050"/>
              <a:ext cx="1802273" cy="1738785"/>
              <a:chOff x="1952605" y="2207402"/>
              <a:chExt cx="1802273" cy="173878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417A1C1-6570-3EC7-BC3A-6DC09BB91ED9}"/>
                  </a:ext>
                </a:extLst>
              </p:cNvPr>
              <p:cNvSpPr/>
              <p:nvPr/>
            </p:nvSpPr>
            <p:spPr>
              <a:xfrm>
                <a:off x="2477311" y="2607011"/>
                <a:ext cx="343711" cy="343711"/>
              </a:xfrm>
              <a:prstGeom prst="rect">
                <a:avLst/>
              </a:prstGeom>
              <a:solidFill>
                <a:srgbClr val="8EA1BD"/>
              </a:solidFill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dirty="0"/>
                  <a:t>10</a:t>
                </a:r>
                <a:endParaRPr lang="en-US" sz="1100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B289691-8154-5C3E-5C00-22191B93BC64}"/>
                  </a:ext>
                </a:extLst>
              </p:cNvPr>
              <p:cNvSpPr/>
              <p:nvPr/>
            </p:nvSpPr>
            <p:spPr>
              <a:xfrm>
                <a:off x="2944239" y="2607011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0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109FF7B-FF8E-CE18-5EC5-8DDC2466C45C}"/>
                  </a:ext>
                </a:extLst>
              </p:cNvPr>
              <p:cNvSpPr/>
              <p:nvPr/>
            </p:nvSpPr>
            <p:spPr>
              <a:xfrm>
                <a:off x="3411167" y="2607011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0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23E336-86D1-661E-E00D-E12AB90802AA}"/>
                  </a:ext>
                </a:extLst>
              </p:cNvPr>
              <p:cNvSpPr/>
              <p:nvPr/>
            </p:nvSpPr>
            <p:spPr>
              <a:xfrm>
                <a:off x="2477311" y="3103122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0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D9D86E-9E92-56C3-6BE3-E2B5146DDBEC}"/>
                  </a:ext>
                </a:extLst>
              </p:cNvPr>
              <p:cNvSpPr/>
              <p:nvPr/>
            </p:nvSpPr>
            <p:spPr>
              <a:xfrm>
                <a:off x="2944239" y="3103122"/>
                <a:ext cx="343711" cy="343711"/>
              </a:xfrm>
              <a:prstGeom prst="rect">
                <a:avLst/>
              </a:prstGeom>
              <a:solidFill>
                <a:srgbClr val="FCEBCB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6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AA715D5-9C92-1DB6-CDA9-90FBE6FD2765}"/>
                  </a:ext>
                </a:extLst>
              </p:cNvPr>
              <p:cNvSpPr/>
              <p:nvPr/>
            </p:nvSpPr>
            <p:spPr>
              <a:xfrm>
                <a:off x="3411167" y="3101501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6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3E57193-3344-1E45-F251-48BA2B802BD9}"/>
                  </a:ext>
                </a:extLst>
              </p:cNvPr>
              <p:cNvSpPr/>
              <p:nvPr/>
            </p:nvSpPr>
            <p:spPr>
              <a:xfrm>
                <a:off x="2477311" y="3602476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0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3B084E-2EDD-C7EF-0388-7BAAF5BB9A6E}"/>
                  </a:ext>
                </a:extLst>
              </p:cNvPr>
              <p:cNvSpPr/>
              <p:nvPr/>
            </p:nvSpPr>
            <p:spPr>
              <a:xfrm>
                <a:off x="2944239" y="3602475"/>
                <a:ext cx="343711" cy="34371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6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DAC16D0-2B8B-AC12-7D4B-72A199AAA4AA}"/>
                  </a:ext>
                </a:extLst>
              </p:cNvPr>
              <p:cNvSpPr/>
              <p:nvPr/>
            </p:nvSpPr>
            <p:spPr>
              <a:xfrm>
                <a:off x="3411167" y="3595991"/>
                <a:ext cx="343711" cy="343711"/>
              </a:xfrm>
              <a:prstGeom prst="rect">
                <a:avLst/>
              </a:prstGeom>
              <a:solidFill>
                <a:srgbClr val="FCEBCB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2">
                        <a:lumMod val="25000"/>
                      </a:schemeClr>
                    </a:solidFill>
                  </a:rPr>
                  <a:t>6</a:t>
                </a:r>
                <a:endParaRPr lang="en-US" sz="1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6D4B06B5-33C9-D1D5-8BA0-F438C78077B8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787" y="2214741"/>
                    <a:ext cx="2847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6D4B06B5-33C9-D1D5-8BA0-F438C78077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06787" y="2214741"/>
                    <a:ext cx="284758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696" r="-8696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5B2F1D2E-8B28-599B-8A67-AE38041A9F4F}"/>
                      </a:ext>
                    </a:extLst>
                  </p:cNvPr>
                  <p:cNvSpPr txBox="1"/>
                  <p:nvPr/>
                </p:nvSpPr>
                <p:spPr>
                  <a:xfrm>
                    <a:off x="2973715" y="2207402"/>
                    <a:ext cx="2900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5B2F1D2E-8B28-599B-8A67-AE38041A9F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3715" y="2207402"/>
                    <a:ext cx="290079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2500" r="-4167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85AFA769-F58B-F1DD-CB7A-8982BDAE56DF}"/>
                      </a:ext>
                    </a:extLst>
                  </p:cNvPr>
                  <p:cNvSpPr txBox="1"/>
                  <p:nvPr/>
                </p:nvSpPr>
                <p:spPr>
                  <a:xfrm>
                    <a:off x="3445964" y="2214740"/>
                    <a:ext cx="2900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85AFA769-F58B-F1DD-CB7A-8982BDAE56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5964" y="2214740"/>
                    <a:ext cx="290079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8333" r="-4167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4E3BC6C-A901-65F0-E551-CCC478A3B97C}"/>
                      </a:ext>
                    </a:extLst>
                  </p:cNvPr>
                  <p:cNvSpPr txBox="1"/>
                  <p:nvPr/>
                </p:nvSpPr>
                <p:spPr>
                  <a:xfrm>
                    <a:off x="1952605" y="2640366"/>
                    <a:ext cx="44428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44E3BC6C-A901-65F0-E551-CCC478A3B9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2605" y="2640366"/>
                    <a:ext cx="444289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286" r="-5714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A4CC6837-1627-ABE6-E646-40916872F82E}"/>
                      </a:ext>
                    </a:extLst>
                  </p:cNvPr>
                  <p:cNvSpPr txBox="1"/>
                  <p:nvPr/>
                </p:nvSpPr>
                <p:spPr>
                  <a:xfrm>
                    <a:off x="1952605" y="3134856"/>
                    <a:ext cx="44961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A4CC6837-1627-ABE6-E646-40916872F8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2605" y="3134856"/>
                    <a:ext cx="449610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3889" r="-2778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CB88570C-239D-7FB2-09AC-C9D962347214}"/>
                      </a:ext>
                    </a:extLst>
                  </p:cNvPr>
                  <p:cNvSpPr txBox="1"/>
                  <p:nvPr/>
                </p:nvSpPr>
                <p:spPr>
                  <a:xfrm>
                    <a:off x="1952605" y="3635830"/>
                    <a:ext cx="44961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CB88570C-239D-7FB2-09AC-C9D9623472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2605" y="3635830"/>
                    <a:ext cx="449610" cy="27699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3889" r="-2778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C56DF27-7B1E-3B7C-8211-43D38DE33E5C}"/>
              </a:ext>
            </a:extLst>
          </p:cNvPr>
          <p:cNvSpPr txBox="1"/>
          <p:nvPr/>
        </p:nvSpPr>
        <p:spPr>
          <a:xfrm>
            <a:off x="228600" y="356265"/>
            <a:ext cx="1067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Adversarial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Diversity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6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33" grpId="0"/>
      <p:bldP spid="3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96653993-6C45-1226-6DCD-7507F3BCD945}"/>
              </a:ext>
            </a:extLst>
          </p:cNvPr>
          <p:cNvSpPr/>
          <p:nvPr/>
        </p:nvSpPr>
        <p:spPr>
          <a:xfrm rot="6371948">
            <a:off x="3191680" y="3768367"/>
            <a:ext cx="3095472" cy="1636665"/>
          </a:xfrm>
          <a:prstGeom prst="ellipse">
            <a:avLst/>
          </a:prstGeom>
          <a:solidFill>
            <a:srgbClr val="809076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628E80-053B-B64C-B1E3-FADEECF7210C}"/>
              </a:ext>
            </a:extLst>
          </p:cNvPr>
          <p:cNvSpPr/>
          <p:nvPr/>
        </p:nvSpPr>
        <p:spPr>
          <a:xfrm rot="20649118">
            <a:off x="715746" y="1493185"/>
            <a:ext cx="2814366" cy="1500107"/>
          </a:xfrm>
          <a:prstGeom prst="ellipse">
            <a:avLst/>
          </a:prstGeom>
          <a:solidFill>
            <a:srgbClr val="8EA1BD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0F393D-06DE-45A9-79B3-B68FE270329C}"/>
              </a:ext>
            </a:extLst>
          </p:cNvPr>
          <p:cNvSpPr/>
          <p:nvPr/>
        </p:nvSpPr>
        <p:spPr>
          <a:xfrm rot="14249942">
            <a:off x="1302537" y="2794257"/>
            <a:ext cx="3931408" cy="2250796"/>
          </a:xfrm>
          <a:prstGeom prst="ellipse">
            <a:avLst/>
          </a:prstGeom>
          <a:solidFill>
            <a:srgbClr val="FCEBC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74F21E-2111-54C3-51B3-627AAE73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4" y="1697350"/>
            <a:ext cx="4615731" cy="46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422131-DA82-EB97-E882-B7061D2D5B17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BDF7BE-5DD9-098A-87B2-4BC2F943A9D2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2433C3-BB10-A291-7685-0DBD7286F60B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CAD26-214C-0EFC-5686-07A2F38574A1}"/>
              </a:ext>
            </a:extLst>
          </p:cNvPr>
          <p:cNvSpPr txBox="1"/>
          <p:nvPr/>
        </p:nvSpPr>
        <p:spPr>
          <a:xfrm>
            <a:off x="6096000" y="2313829"/>
            <a:ext cx="571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set of best responses that can cover all the policy clusters, removing any policy of it can not cover the entire space.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99DFE319-F0BC-7FD9-9720-D45F90CA4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65" y="3620842"/>
            <a:ext cx="5090231" cy="49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FB09B5-CCF6-2852-C2AA-99FE5417CDF5}"/>
              </a:ext>
            </a:extLst>
          </p:cNvPr>
          <p:cNvCxnSpPr>
            <a:cxnSpLocks/>
          </p:cNvCxnSpPr>
          <p:nvPr/>
        </p:nvCxnSpPr>
        <p:spPr>
          <a:xfrm>
            <a:off x="4929809" y="3349066"/>
            <a:ext cx="1810357" cy="159682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DE682F-65D7-2180-796B-1B2C7C5C1736}"/>
              </a:ext>
            </a:extLst>
          </p:cNvPr>
          <p:cNvCxnSpPr>
            <a:cxnSpLocks/>
          </p:cNvCxnSpPr>
          <p:nvPr/>
        </p:nvCxnSpPr>
        <p:spPr>
          <a:xfrm>
            <a:off x="1686873" y="2377440"/>
            <a:ext cx="5053293" cy="2712103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1087B4-BF34-1914-9555-0C38A8F80B1C}"/>
              </a:ext>
            </a:extLst>
          </p:cNvPr>
          <p:cNvCxnSpPr>
            <a:cxnSpLocks/>
          </p:cNvCxnSpPr>
          <p:nvPr/>
        </p:nvCxnSpPr>
        <p:spPr>
          <a:xfrm>
            <a:off x="3521790" y="4842344"/>
            <a:ext cx="3218376" cy="345883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6278A5A-2B9F-788F-35DC-834B8F1590F5}"/>
              </a:ext>
            </a:extLst>
          </p:cNvPr>
          <p:cNvSpPr txBox="1"/>
          <p:nvPr/>
        </p:nvSpPr>
        <p:spPr>
          <a:xfrm>
            <a:off x="6810276" y="4906649"/>
            <a:ext cx="459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Teammates that require different BRs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69A5D-3AD8-0342-A22A-094AA60B6AB0}"/>
              </a:ext>
            </a:extLst>
          </p:cNvPr>
          <p:cNvSpPr txBox="1"/>
          <p:nvPr/>
        </p:nvSpPr>
        <p:spPr>
          <a:xfrm>
            <a:off x="228600" y="356265"/>
            <a:ext cx="1067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Minimum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Coverage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3" grpId="0" animBg="1"/>
      <p:bldP spid="9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BE410B-B04D-124F-39DD-37881DE9AA10}"/>
                  </a:ext>
                </a:extLst>
              </p:cNvPr>
              <p:cNvSpPr txBox="1"/>
              <p:nvPr/>
            </p:nvSpPr>
            <p:spPr>
              <a:xfrm>
                <a:off x="6096000" y="1363395"/>
                <a:ext cx="34554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Constraint Satisfaction Problem</a:t>
                </a:r>
              </a:p>
              <a:p>
                <a:pPr algn="ctr"/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 err="1"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m:t>𝑗</m:t>
                    </m:r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 policy pairs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BE410B-B04D-124F-39DD-37881DE9A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63395"/>
                <a:ext cx="3455433" cy="646331"/>
              </a:xfrm>
              <a:prstGeom prst="rect">
                <a:avLst/>
              </a:prstGeom>
              <a:blipFill>
                <a:blip r:embed="rId2"/>
                <a:stretch>
                  <a:fillRect l="-1465" t="-3846" r="-36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B10D65B-78E0-16D7-8906-04E0ABFCB2E8}"/>
              </a:ext>
            </a:extLst>
          </p:cNvPr>
          <p:cNvSpPr/>
          <p:nvPr/>
        </p:nvSpPr>
        <p:spPr>
          <a:xfrm>
            <a:off x="2477311" y="2607011"/>
            <a:ext cx="343711" cy="343711"/>
          </a:xfrm>
          <a:prstGeom prst="rect">
            <a:avLst/>
          </a:prstGeom>
          <a:solidFill>
            <a:srgbClr val="8EA1BD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AA2BE7-FEFB-2267-8F25-9E894D73369D}"/>
              </a:ext>
            </a:extLst>
          </p:cNvPr>
          <p:cNvSpPr/>
          <p:nvPr/>
        </p:nvSpPr>
        <p:spPr>
          <a:xfrm>
            <a:off x="2944239" y="2607011"/>
            <a:ext cx="343711" cy="343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3A159A-BCD3-3E2C-290B-8D817057C307}"/>
              </a:ext>
            </a:extLst>
          </p:cNvPr>
          <p:cNvSpPr/>
          <p:nvPr/>
        </p:nvSpPr>
        <p:spPr>
          <a:xfrm>
            <a:off x="3411167" y="2607011"/>
            <a:ext cx="343711" cy="343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4E649-FABC-42CF-3B4A-71125B23AFC1}"/>
              </a:ext>
            </a:extLst>
          </p:cNvPr>
          <p:cNvSpPr/>
          <p:nvPr/>
        </p:nvSpPr>
        <p:spPr>
          <a:xfrm>
            <a:off x="2477311" y="3103122"/>
            <a:ext cx="343711" cy="343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EF0240-62B0-73E1-81CD-5EDF20B5F99C}"/>
              </a:ext>
            </a:extLst>
          </p:cNvPr>
          <p:cNvSpPr/>
          <p:nvPr/>
        </p:nvSpPr>
        <p:spPr>
          <a:xfrm>
            <a:off x="2944239" y="3103122"/>
            <a:ext cx="343711" cy="343711"/>
          </a:xfrm>
          <a:prstGeom prst="rect">
            <a:avLst/>
          </a:prstGeom>
          <a:solidFill>
            <a:srgbClr val="FCEBCB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927B3-7850-EF36-A869-2E78D44F9149}"/>
              </a:ext>
            </a:extLst>
          </p:cNvPr>
          <p:cNvSpPr/>
          <p:nvPr/>
        </p:nvSpPr>
        <p:spPr>
          <a:xfrm>
            <a:off x="3411167" y="3101501"/>
            <a:ext cx="343711" cy="343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05313B-DCD8-9C41-9103-485DF1CE4AA0}"/>
              </a:ext>
            </a:extLst>
          </p:cNvPr>
          <p:cNvSpPr/>
          <p:nvPr/>
        </p:nvSpPr>
        <p:spPr>
          <a:xfrm>
            <a:off x="2477311" y="3602476"/>
            <a:ext cx="343711" cy="343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82A12-2BAF-5C03-EAA3-8DF9A20A1288}"/>
              </a:ext>
            </a:extLst>
          </p:cNvPr>
          <p:cNvSpPr/>
          <p:nvPr/>
        </p:nvSpPr>
        <p:spPr>
          <a:xfrm>
            <a:off x="2944239" y="3602475"/>
            <a:ext cx="343711" cy="343711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D9EC1-925B-CFB4-355C-B1B144AEE244}"/>
              </a:ext>
            </a:extLst>
          </p:cNvPr>
          <p:cNvSpPr/>
          <p:nvPr/>
        </p:nvSpPr>
        <p:spPr>
          <a:xfrm>
            <a:off x="3411167" y="3595991"/>
            <a:ext cx="343711" cy="343711"/>
          </a:xfrm>
          <a:prstGeom prst="rect">
            <a:avLst/>
          </a:prstGeom>
          <a:solidFill>
            <a:srgbClr val="809076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3A7434-737C-8C10-93FB-4EECD6EC30D4}"/>
                  </a:ext>
                </a:extLst>
              </p:cNvPr>
              <p:cNvSpPr txBox="1"/>
              <p:nvPr/>
            </p:nvSpPr>
            <p:spPr>
              <a:xfrm>
                <a:off x="2506787" y="2214741"/>
                <a:ext cx="284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3A7434-737C-8C10-93FB-4EECD6EC3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787" y="2214741"/>
                <a:ext cx="284758" cy="276999"/>
              </a:xfrm>
              <a:prstGeom prst="rect">
                <a:avLst/>
              </a:prstGeom>
              <a:blipFill>
                <a:blip r:embed="rId3"/>
                <a:stretch>
                  <a:fillRect l="-13043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99628F-02F3-0E9E-DA2D-1B7878B28274}"/>
                  </a:ext>
                </a:extLst>
              </p:cNvPr>
              <p:cNvSpPr txBox="1"/>
              <p:nvPr/>
            </p:nvSpPr>
            <p:spPr>
              <a:xfrm>
                <a:off x="2973715" y="2207402"/>
                <a:ext cx="290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99628F-02F3-0E9E-DA2D-1B7878B28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715" y="2207402"/>
                <a:ext cx="290079" cy="276999"/>
              </a:xfrm>
              <a:prstGeom prst="rect">
                <a:avLst/>
              </a:prstGeom>
              <a:blipFill>
                <a:blip r:embed="rId4"/>
                <a:stretch>
                  <a:fillRect l="-13043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1E5EB3-4A80-C5B1-13BA-78E93A21EEA3}"/>
                  </a:ext>
                </a:extLst>
              </p:cNvPr>
              <p:cNvSpPr txBox="1"/>
              <p:nvPr/>
            </p:nvSpPr>
            <p:spPr>
              <a:xfrm>
                <a:off x="3445964" y="2214740"/>
                <a:ext cx="290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1E5EB3-4A80-C5B1-13BA-78E93A21E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964" y="2214740"/>
                <a:ext cx="290079" cy="276999"/>
              </a:xfrm>
              <a:prstGeom prst="rect">
                <a:avLst/>
              </a:prstGeom>
              <a:blipFill>
                <a:blip r:embed="rId5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5F51C8-CFF3-21C3-BFCC-BF8F3462FA3E}"/>
                  </a:ext>
                </a:extLst>
              </p:cNvPr>
              <p:cNvSpPr txBox="1"/>
              <p:nvPr/>
            </p:nvSpPr>
            <p:spPr>
              <a:xfrm>
                <a:off x="1952605" y="2640366"/>
                <a:ext cx="444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5F51C8-CFF3-21C3-BFCC-BF8F3462F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5" y="2640366"/>
                <a:ext cx="444289" cy="276999"/>
              </a:xfrm>
              <a:prstGeom prst="rect">
                <a:avLst/>
              </a:prstGeom>
              <a:blipFill>
                <a:blip r:embed="rId6"/>
                <a:stretch>
                  <a:fillRect l="-11111" r="-555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A61CEE-75FE-6E8B-7CB5-BAE5EB557057}"/>
                  </a:ext>
                </a:extLst>
              </p:cNvPr>
              <p:cNvSpPr txBox="1"/>
              <p:nvPr/>
            </p:nvSpPr>
            <p:spPr>
              <a:xfrm>
                <a:off x="1952605" y="3134856"/>
                <a:ext cx="4496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A61CEE-75FE-6E8B-7CB5-BAE5EB557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5" y="3134856"/>
                <a:ext cx="449610" cy="276999"/>
              </a:xfrm>
              <a:prstGeom prst="rect">
                <a:avLst/>
              </a:prstGeom>
              <a:blipFill>
                <a:blip r:embed="rId7"/>
                <a:stretch>
                  <a:fillRect l="-10811" r="-270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C8CCBC-9154-A830-E62A-F2EE7B36964D}"/>
                  </a:ext>
                </a:extLst>
              </p:cNvPr>
              <p:cNvSpPr txBox="1"/>
              <p:nvPr/>
            </p:nvSpPr>
            <p:spPr>
              <a:xfrm>
                <a:off x="1952605" y="3635830"/>
                <a:ext cx="4496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C8CCBC-9154-A830-E62A-F2EE7B369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5" y="3635830"/>
                <a:ext cx="449610" cy="276999"/>
              </a:xfrm>
              <a:prstGeom prst="rect">
                <a:avLst/>
              </a:prstGeom>
              <a:blipFill>
                <a:blip r:embed="rId8"/>
                <a:stretch>
                  <a:fillRect l="-10811" r="-270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768E03-670E-6543-C2CB-81ACAE10DB9D}"/>
                  </a:ext>
                </a:extLst>
              </p:cNvPr>
              <p:cNvSpPr txBox="1"/>
              <p:nvPr/>
            </p:nvSpPr>
            <p:spPr>
              <a:xfrm>
                <a:off x="5441976" y="3582355"/>
                <a:ext cx="1618840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768E03-670E-6543-C2CB-81ACAE10D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6" y="3582355"/>
                <a:ext cx="1618840" cy="299313"/>
              </a:xfrm>
              <a:prstGeom prst="rect">
                <a:avLst/>
              </a:prstGeom>
              <a:blipFill>
                <a:blip r:embed="rId9"/>
                <a:stretch>
                  <a:fillRect t="-8333" r="-781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0005AB-AE0E-BBC8-5B88-EE6DD39BD19D}"/>
                  </a:ext>
                </a:extLst>
              </p:cNvPr>
              <p:cNvSpPr txBox="1"/>
              <p:nvPr/>
            </p:nvSpPr>
            <p:spPr>
              <a:xfrm>
                <a:off x="5441977" y="3090604"/>
                <a:ext cx="1618841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0005AB-AE0E-BBC8-5B88-EE6DD39BD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7" y="3090604"/>
                <a:ext cx="1618841" cy="299313"/>
              </a:xfrm>
              <a:prstGeom prst="rect">
                <a:avLst/>
              </a:prstGeom>
              <a:blipFill>
                <a:blip r:embed="rId10"/>
                <a:stretch>
                  <a:fillRect t="-8333" r="-781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67723F66-66D9-E2D5-FB65-E6272CD576DA}"/>
              </a:ext>
            </a:extLst>
          </p:cNvPr>
          <p:cNvSpPr/>
          <p:nvPr/>
        </p:nvSpPr>
        <p:spPr>
          <a:xfrm>
            <a:off x="2396894" y="2545723"/>
            <a:ext cx="1448431" cy="4662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110290-A2B2-7076-1E1C-EF452D801B82}"/>
              </a:ext>
            </a:extLst>
          </p:cNvPr>
          <p:cNvSpPr txBox="1"/>
          <p:nvPr/>
        </p:nvSpPr>
        <p:spPr>
          <a:xfrm>
            <a:off x="7791790" y="3556888"/>
            <a:ext cx="291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is the best response to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2CE383-372D-4B3F-052D-BFC6D67C6EA2}"/>
                  </a:ext>
                </a:extLst>
              </p:cNvPr>
              <p:cNvSpPr txBox="1"/>
              <p:nvPr/>
            </p:nvSpPr>
            <p:spPr>
              <a:xfrm>
                <a:off x="7439447" y="3614211"/>
                <a:ext cx="4169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2CE383-372D-4B3F-052D-BFC6D67C6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447" y="3614211"/>
                <a:ext cx="416909" cy="276999"/>
              </a:xfrm>
              <a:prstGeom prst="rect">
                <a:avLst/>
              </a:prstGeom>
              <a:blipFill>
                <a:blip r:embed="rId11"/>
                <a:stretch>
                  <a:fillRect l="-11765" r="-588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8411A1-CCBC-B998-8C4D-BF2B34999740}"/>
                  </a:ext>
                </a:extLst>
              </p:cNvPr>
              <p:cNvSpPr txBox="1"/>
              <p:nvPr/>
            </p:nvSpPr>
            <p:spPr>
              <a:xfrm>
                <a:off x="10179176" y="3603055"/>
                <a:ext cx="2573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8411A1-CCBC-B998-8C4D-BF2B34999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176" y="3603055"/>
                <a:ext cx="257378" cy="276999"/>
              </a:xfrm>
              <a:prstGeom prst="rect">
                <a:avLst/>
              </a:prstGeom>
              <a:blipFill>
                <a:blip r:embed="rId12"/>
                <a:stretch>
                  <a:fillRect l="-9524" r="-952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090AA6AF-DD79-95AF-74F6-4CB2D2767DE6}"/>
              </a:ext>
            </a:extLst>
          </p:cNvPr>
          <p:cNvSpPr/>
          <p:nvPr/>
        </p:nvSpPr>
        <p:spPr>
          <a:xfrm rot="5400000">
            <a:off x="1925595" y="3044136"/>
            <a:ext cx="1448431" cy="4662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EB53CB-4DE6-DDC8-5DED-347165D1902E}"/>
              </a:ext>
            </a:extLst>
          </p:cNvPr>
          <p:cNvSpPr txBox="1"/>
          <p:nvPr/>
        </p:nvSpPr>
        <p:spPr>
          <a:xfrm>
            <a:off x="7791789" y="3090604"/>
            <a:ext cx="377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is not the best response to others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091C98-C720-9390-0425-8B40081063E7}"/>
                  </a:ext>
                </a:extLst>
              </p:cNvPr>
              <p:cNvSpPr txBox="1"/>
              <p:nvPr/>
            </p:nvSpPr>
            <p:spPr>
              <a:xfrm>
                <a:off x="7439447" y="3147927"/>
                <a:ext cx="4169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091C98-C720-9390-0425-8B4008106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447" y="3147927"/>
                <a:ext cx="416909" cy="276999"/>
              </a:xfrm>
              <a:prstGeom prst="rect">
                <a:avLst/>
              </a:prstGeom>
              <a:blipFill>
                <a:blip r:embed="rId13"/>
                <a:stretch>
                  <a:fillRect l="-11765" r="-588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32E66E1B-1DCE-00E3-493A-F3C3A964A964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26A807-1BF1-5CD6-63DD-1E49DD0C83B9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C20899-96A0-F4A9-1E29-4E720CA4EDC1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66E3796-85A0-2E53-A107-3C93E4D8FC1E}"/>
                  </a:ext>
                </a:extLst>
              </p:cNvPr>
              <p:cNvSpPr txBox="1"/>
              <p:nvPr/>
            </p:nvSpPr>
            <p:spPr>
              <a:xfrm>
                <a:off x="5441976" y="2627302"/>
                <a:ext cx="954877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66E3796-85A0-2E53-A107-3C93E4D8F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6" y="2627302"/>
                <a:ext cx="954877" cy="289182"/>
              </a:xfrm>
              <a:prstGeom prst="rect">
                <a:avLst/>
              </a:prstGeom>
              <a:blipFill>
                <a:blip r:embed="rId14"/>
                <a:stretch>
                  <a:fillRect l="-3947" t="-8333" r="-13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4FD1C707-DB40-9A81-D946-A8AAF62AE450}"/>
              </a:ext>
            </a:extLst>
          </p:cNvPr>
          <p:cNvSpPr txBox="1"/>
          <p:nvPr/>
        </p:nvSpPr>
        <p:spPr>
          <a:xfrm>
            <a:off x="7398197" y="2594199"/>
            <a:ext cx="345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Prioritize high self-play reward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279F7D-E33B-F78D-4716-AFA18B487B18}"/>
              </a:ext>
            </a:extLst>
          </p:cNvPr>
          <p:cNvSpPr txBox="1"/>
          <p:nvPr/>
        </p:nvSpPr>
        <p:spPr>
          <a:xfrm>
            <a:off x="228600" y="356265"/>
            <a:ext cx="1067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Finding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Minimum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Coverage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63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8" grpId="0"/>
      <p:bldP spid="19" grpId="0"/>
      <p:bldP spid="20" grpId="0" animBg="1"/>
      <p:bldP spid="20" grpId="1" animBg="1"/>
      <p:bldP spid="21" grpId="0"/>
      <p:bldP spid="22" grpId="0"/>
      <p:bldP spid="23" grpId="0"/>
      <p:bldP spid="24" grpId="0" animBg="1"/>
      <p:bldP spid="25" grpId="0"/>
      <p:bldP spid="26" grpId="0"/>
      <p:bldP spid="32" grpId="0"/>
      <p:bldP spid="3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943FEBD-6B75-E098-BF07-ACB73D5E1237}"/>
              </a:ext>
            </a:extLst>
          </p:cNvPr>
          <p:cNvSpPr/>
          <p:nvPr/>
        </p:nvSpPr>
        <p:spPr>
          <a:xfrm>
            <a:off x="5174976" y="3924011"/>
            <a:ext cx="435177" cy="414233"/>
          </a:xfrm>
          <a:prstGeom prst="rect">
            <a:avLst/>
          </a:prstGeom>
          <a:solidFill>
            <a:srgbClr val="FCEBC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822A9C-5787-158F-2904-0D1FC33F82FA}"/>
              </a:ext>
            </a:extLst>
          </p:cNvPr>
          <p:cNvSpPr/>
          <p:nvPr/>
        </p:nvSpPr>
        <p:spPr>
          <a:xfrm>
            <a:off x="5610153" y="3931605"/>
            <a:ext cx="435177" cy="414233"/>
          </a:xfrm>
          <a:prstGeom prst="rect">
            <a:avLst/>
          </a:prstGeom>
          <a:solidFill>
            <a:srgbClr val="8EA1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EC8951-1BB4-D829-2758-916AA3127DDB}"/>
              </a:ext>
            </a:extLst>
          </p:cNvPr>
          <p:cNvSpPr/>
          <p:nvPr/>
        </p:nvSpPr>
        <p:spPr>
          <a:xfrm>
            <a:off x="4984513" y="2643505"/>
            <a:ext cx="501888" cy="787523"/>
          </a:xfrm>
          <a:prstGeom prst="rect">
            <a:avLst/>
          </a:prstGeom>
          <a:solidFill>
            <a:srgbClr val="8EA1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EA1BD"/>
                </a:solidFill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AB0D90-8F12-DEC3-34A7-999841E15B7F}"/>
              </a:ext>
            </a:extLst>
          </p:cNvPr>
          <p:cNvSpPr txBox="1"/>
          <p:nvPr/>
        </p:nvSpPr>
        <p:spPr>
          <a:xfrm>
            <a:off x="4790674" y="1482625"/>
            <a:ext cx="2610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Lagrange Dual Problem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for all policies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F92E89-5D78-E6C1-417B-C3B2A52BECBD}"/>
                  </a:ext>
                </a:extLst>
              </p:cNvPr>
              <p:cNvSpPr txBox="1"/>
              <p:nvPr/>
            </p:nvSpPr>
            <p:spPr>
              <a:xfrm>
                <a:off x="5174976" y="3924011"/>
                <a:ext cx="1626919" cy="36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≥0</m:t>
                          </m:r>
                        </m:lim>
                      </m:limLow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lim>
                      </m:limLow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F92E89-5D78-E6C1-417B-C3B2A52BE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976" y="3924011"/>
                <a:ext cx="1626919" cy="362407"/>
              </a:xfrm>
              <a:prstGeom prst="rect">
                <a:avLst/>
              </a:prstGeom>
              <a:blipFill>
                <a:blip r:embed="rId2"/>
                <a:stretch>
                  <a:fillRect l="-3101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D987E2A-EDC3-4C07-15F2-E2D039A7D6B9}"/>
              </a:ext>
            </a:extLst>
          </p:cNvPr>
          <p:cNvSpPr txBox="1"/>
          <p:nvPr/>
        </p:nvSpPr>
        <p:spPr>
          <a:xfrm>
            <a:off x="4661768" y="4786995"/>
            <a:ext cx="2868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Dual Gradient Descent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233F6F-FCE2-5F01-6383-70AD0B66AD01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159FA-0105-5BBE-E956-640048FE588B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588DDC-2610-4473-0463-C4B5972E68A2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5EF8D-002C-BA52-8E46-555BCF151CE9}"/>
              </a:ext>
            </a:extLst>
          </p:cNvPr>
          <p:cNvSpPr/>
          <p:nvPr/>
        </p:nvSpPr>
        <p:spPr>
          <a:xfrm>
            <a:off x="6107463" y="2643505"/>
            <a:ext cx="664598" cy="787523"/>
          </a:xfrm>
          <a:prstGeom prst="rect">
            <a:avLst/>
          </a:prstGeom>
          <a:solidFill>
            <a:srgbClr val="FCEBC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EA1BD"/>
                </a:solidFill>
              </a:ln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88B839-4CCB-705B-88B5-43CAB74ABD6D}"/>
              </a:ext>
            </a:extLst>
          </p:cNvPr>
          <p:cNvSpPr/>
          <p:nvPr/>
        </p:nvSpPr>
        <p:spPr>
          <a:xfrm>
            <a:off x="8128291" y="2643505"/>
            <a:ext cx="664598" cy="787523"/>
          </a:xfrm>
          <a:prstGeom prst="rect">
            <a:avLst/>
          </a:prstGeom>
          <a:solidFill>
            <a:srgbClr val="80907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EA1BD"/>
                </a:solidFill>
              </a:ln>
              <a:solidFill>
                <a:srgbClr val="80907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BDFC91-0D19-00D5-060B-709294EA66B1}"/>
                  </a:ext>
                </a:extLst>
              </p:cNvPr>
              <p:cNvSpPr txBox="1"/>
              <p:nvPr/>
            </p:nvSpPr>
            <p:spPr>
              <a:xfrm>
                <a:off x="3665371" y="2643505"/>
                <a:ext cx="5230856" cy="78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BDFC91-0D19-00D5-060B-709294EA6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371" y="2643505"/>
                <a:ext cx="5230856" cy="787523"/>
              </a:xfrm>
              <a:prstGeom prst="rect">
                <a:avLst/>
              </a:prstGeom>
              <a:blipFill>
                <a:blip r:embed="rId3"/>
                <a:stretch>
                  <a:fillRect t="-114286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9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  <p:bldP spid="5" grpId="0"/>
      <p:bldP spid="7" grpId="0"/>
      <p:bldP spid="6" grpId="0" animBg="1"/>
      <p:bldP spid="11" grpId="0" animBg="1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E9FED-484A-9728-112E-3C2102EE6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53DADDB-3042-1A6B-A756-26A51095AA17}"/>
              </a:ext>
            </a:extLst>
          </p:cNvPr>
          <p:cNvSpPr/>
          <p:nvPr/>
        </p:nvSpPr>
        <p:spPr>
          <a:xfrm>
            <a:off x="5441975" y="3595991"/>
            <a:ext cx="1618840" cy="284063"/>
          </a:xfrm>
          <a:prstGeom prst="rect">
            <a:avLst/>
          </a:prstGeom>
          <a:solidFill>
            <a:srgbClr val="FCEBC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D1D5D2-8D07-0C2E-E0AA-32A670A7FC7C}"/>
              </a:ext>
            </a:extLst>
          </p:cNvPr>
          <p:cNvSpPr/>
          <p:nvPr/>
        </p:nvSpPr>
        <p:spPr>
          <a:xfrm>
            <a:off x="5441975" y="3105028"/>
            <a:ext cx="1618841" cy="299314"/>
          </a:xfrm>
          <a:prstGeom prst="rect">
            <a:avLst/>
          </a:prstGeom>
          <a:solidFill>
            <a:srgbClr val="FCEBC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C58CC-2248-B30D-AC25-627B4958D6D9}"/>
              </a:ext>
            </a:extLst>
          </p:cNvPr>
          <p:cNvSpPr/>
          <p:nvPr/>
        </p:nvSpPr>
        <p:spPr>
          <a:xfrm>
            <a:off x="5441976" y="2594198"/>
            <a:ext cx="993849" cy="409345"/>
          </a:xfrm>
          <a:prstGeom prst="rect">
            <a:avLst/>
          </a:prstGeom>
          <a:solidFill>
            <a:srgbClr val="8EA1B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D04FEC-0705-4EC8-29A7-C74CA6738F71}"/>
                  </a:ext>
                </a:extLst>
              </p:cNvPr>
              <p:cNvSpPr txBox="1"/>
              <p:nvPr/>
            </p:nvSpPr>
            <p:spPr>
              <a:xfrm>
                <a:off x="6096000" y="1363395"/>
                <a:ext cx="34554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Constraint Satisfaction Problem</a:t>
                </a:r>
              </a:p>
              <a:p>
                <a:pPr algn="ctr"/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 err="1"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m:t>𝑗</m:t>
                    </m:r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 policy pairs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BE410B-B04D-124F-39DD-37881DE9A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63395"/>
                <a:ext cx="3455433" cy="646331"/>
              </a:xfrm>
              <a:prstGeom prst="rect">
                <a:avLst/>
              </a:prstGeom>
              <a:blipFill>
                <a:blip r:embed="rId2"/>
                <a:stretch>
                  <a:fillRect l="-1465" t="-3846" r="-36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3CC6655D-A037-D99A-5B9D-E0167F944E8F}"/>
              </a:ext>
            </a:extLst>
          </p:cNvPr>
          <p:cNvGrpSpPr/>
          <p:nvPr/>
        </p:nvGrpSpPr>
        <p:grpSpPr>
          <a:xfrm>
            <a:off x="2477311" y="2607011"/>
            <a:ext cx="1277567" cy="1339176"/>
            <a:chOff x="2477311" y="2607011"/>
            <a:chExt cx="1277567" cy="13391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692547-8902-E3CF-8958-1830DF9E278E}"/>
                </a:ext>
              </a:extLst>
            </p:cNvPr>
            <p:cNvSpPr/>
            <p:nvPr/>
          </p:nvSpPr>
          <p:spPr>
            <a:xfrm>
              <a:off x="2477311" y="2607011"/>
              <a:ext cx="343711" cy="343711"/>
            </a:xfrm>
            <a:prstGeom prst="rect">
              <a:avLst/>
            </a:prstGeom>
            <a:solidFill>
              <a:srgbClr val="8EA1BD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6493C9-608A-DCA6-A820-0D05F0BB94A1}"/>
                </a:ext>
              </a:extLst>
            </p:cNvPr>
            <p:cNvSpPr/>
            <p:nvPr/>
          </p:nvSpPr>
          <p:spPr>
            <a:xfrm>
              <a:off x="2944239" y="260701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9693F3-2ADB-3068-E13A-D8BFAEBD5634}"/>
                </a:ext>
              </a:extLst>
            </p:cNvPr>
            <p:cNvSpPr/>
            <p:nvPr/>
          </p:nvSpPr>
          <p:spPr>
            <a:xfrm>
              <a:off x="3411167" y="260701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5329C9-D9A2-5D1A-63CB-C91E489B5A61}"/>
                </a:ext>
              </a:extLst>
            </p:cNvPr>
            <p:cNvSpPr/>
            <p:nvPr/>
          </p:nvSpPr>
          <p:spPr>
            <a:xfrm>
              <a:off x="2477311" y="3103122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87BFBE-A9B7-0239-4925-DA0CBD11B7CC}"/>
                </a:ext>
              </a:extLst>
            </p:cNvPr>
            <p:cNvSpPr/>
            <p:nvPr/>
          </p:nvSpPr>
          <p:spPr>
            <a:xfrm>
              <a:off x="2944239" y="3103122"/>
              <a:ext cx="343711" cy="343711"/>
            </a:xfrm>
            <a:prstGeom prst="rect">
              <a:avLst/>
            </a:prstGeom>
            <a:solidFill>
              <a:srgbClr val="FCEBCB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673BC5-7EBB-E999-AA82-55678E68B27B}"/>
                </a:ext>
              </a:extLst>
            </p:cNvPr>
            <p:cNvSpPr/>
            <p:nvPr/>
          </p:nvSpPr>
          <p:spPr>
            <a:xfrm>
              <a:off x="3411167" y="310150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B41248-CB88-9444-C661-22D8B12D8879}"/>
                </a:ext>
              </a:extLst>
            </p:cNvPr>
            <p:cNvSpPr/>
            <p:nvPr/>
          </p:nvSpPr>
          <p:spPr>
            <a:xfrm>
              <a:off x="2477311" y="3602476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65A307-C181-1DA4-57E8-8D0C896AC72F}"/>
                </a:ext>
              </a:extLst>
            </p:cNvPr>
            <p:cNvSpPr/>
            <p:nvPr/>
          </p:nvSpPr>
          <p:spPr>
            <a:xfrm>
              <a:off x="2944239" y="3602475"/>
              <a:ext cx="343711" cy="34371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4565AF-D50C-34BA-FD2A-55E28DC0FFC9}"/>
                </a:ext>
              </a:extLst>
            </p:cNvPr>
            <p:cNvSpPr/>
            <p:nvPr/>
          </p:nvSpPr>
          <p:spPr>
            <a:xfrm>
              <a:off x="3411167" y="3595991"/>
              <a:ext cx="343711" cy="343711"/>
            </a:xfrm>
            <a:prstGeom prst="rect">
              <a:avLst/>
            </a:prstGeom>
            <a:solidFill>
              <a:srgbClr val="809076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02C14A-B46F-DD68-0A00-FED5A966660D}"/>
                  </a:ext>
                </a:extLst>
              </p:cNvPr>
              <p:cNvSpPr txBox="1"/>
              <p:nvPr/>
            </p:nvSpPr>
            <p:spPr>
              <a:xfrm>
                <a:off x="2506787" y="2214741"/>
                <a:ext cx="284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3A7434-737C-8C10-93FB-4EECD6EC3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787" y="2214741"/>
                <a:ext cx="284758" cy="276999"/>
              </a:xfrm>
              <a:prstGeom prst="rect">
                <a:avLst/>
              </a:prstGeom>
              <a:blipFill>
                <a:blip r:embed="rId3"/>
                <a:stretch>
                  <a:fillRect l="-13043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EDB8A6-E97D-E473-E0A2-964AE583C0CA}"/>
                  </a:ext>
                </a:extLst>
              </p:cNvPr>
              <p:cNvSpPr txBox="1"/>
              <p:nvPr/>
            </p:nvSpPr>
            <p:spPr>
              <a:xfrm>
                <a:off x="2973715" y="2207402"/>
                <a:ext cx="290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99628F-02F3-0E9E-DA2D-1B7878B28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715" y="2207402"/>
                <a:ext cx="290079" cy="276999"/>
              </a:xfrm>
              <a:prstGeom prst="rect">
                <a:avLst/>
              </a:prstGeom>
              <a:blipFill>
                <a:blip r:embed="rId4"/>
                <a:stretch>
                  <a:fillRect l="-13043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359C13-A007-D34E-FC25-DAC242684AC7}"/>
                  </a:ext>
                </a:extLst>
              </p:cNvPr>
              <p:cNvSpPr txBox="1"/>
              <p:nvPr/>
            </p:nvSpPr>
            <p:spPr>
              <a:xfrm>
                <a:off x="3445964" y="2214740"/>
                <a:ext cx="290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1E5EB3-4A80-C5B1-13BA-78E93A21E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964" y="2214740"/>
                <a:ext cx="290079" cy="276999"/>
              </a:xfrm>
              <a:prstGeom prst="rect">
                <a:avLst/>
              </a:prstGeom>
              <a:blipFill>
                <a:blip r:embed="rId5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F954A7-D5A3-B9D6-4C58-AE8C5C14B0C1}"/>
                  </a:ext>
                </a:extLst>
              </p:cNvPr>
              <p:cNvSpPr txBox="1"/>
              <p:nvPr/>
            </p:nvSpPr>
            <p:spPr>
              <a:xfrm>
                <a:off x="1952605" y="2640366"/>
                <a:ext cx="444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5F51C8-CFF3-21C3-BFCC-BF8F3462F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5" y="2640366"/>
                <a:ext cx="444289" cy="276999"/>
              </a:xfrm>
              <a:prstGeom prst="rect">
                <a:avLst/>
              </a:prstGeom>
              <a:blipFill>
                <a:blip r:embed="rId6"/>
                <a:stretch>
                  <a:fillRect l="-11111" r="-555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DA2F85-CDD4-1A5A-B0B5-C2B6EA14EF1C}"/>
                  </a:ext>
                </a:extLst>
              </p:cNvPr>
              <p:cNvSpPr txBox="1"/>
              <p:nvPr/>
            </p:nvSpPr>
            <p:spPr>
              <a:xfrm>
                <a:off x="1952605" y="3134856"/>
                <a:ext cx="4496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A61CEE-75FE-6E8B-7CB5-BAE5EB557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5" y="3134856"/>
                <a:ext cx="449610" cy="276999"/>
              </a:xfrm>
              <a:prstGeom prst="rect">
                <a:avLst/>
              </a:prstGeom>
              <a:blipFill>
                <a:blip r:embed="rId7"/>
                <a:stretch>
                  <a:fillRect l="-10811" r="-270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E2C239-EEA3-F9BC-6E6A-4E3D1928B5AE}"/>
                  </a:ext>
                </a:extLst>
              </p:cNvPr>
              <p:cNvSpPr txBox="1"/>
              <p:nvPr/>
            </p:nvSpPr>
            <p:spPr>
              <a:xfrm>
                <a:off x="1952605" y="3635830"/>
                <a:ext cx="4496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C8CCBC-9154-A830-E62A-F2EE7B369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5" y="3635830"/>
                <a:ext cx="449610" cy="276999"/>
              </a:xfrm>
              <a:prstGeom prst="rect">
                <a:avLst/>
              </a:prstGeom>
              <a:blipFill>
                <a:blip r:embed="rId8"/>
                <a:stretch>
                  <a:fillRect l="-10811" r="-270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8EA0FD-9550-91E8-2E13-8176631C3495}"/>
                  </a:ext>
                </a:extLst>
              </p:cNvPr>
              <p:cNvSpPr txBox="1"/>
              <p:nvPr/>
            </p:nvSpPr>
            <p:spPr>
              <a:xfrm>
                <a:off x="5441976" y="3582355"/>
                <a:ext cx="1618840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768E03-670E-6543-C2CB-81ACAE10D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6" y="3582355"/>
                <a:ext cx="1618840" cy="299313"/>
              </a:xfrm>
              <a:prstGeom prst="rect">
                <a:avLst/>
              </a:prstGeom>
              <a:blipFill>
                <a:blip r:embed="rId9"/>
                <a:stretch>
                  <a:fillRect t="-8333" r="-781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92DBA70-C490-565D-388C-7E2A878FC3BD}"/>
                  </a:ext>
                </a:extLst>
              </p:cNvPr>
              <p:cNvSpPr txBox="1"/>
              <p:nvPr/>
            </p:nvSpPr>
            <p:spPr>
              <a:xfrm>
                <a:off x="5441977" y="3090604"/>
                <a:ext cx="1618841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0005AB-AE0E-BBC8-5B88-EE6DD39BD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7" y="3090604"/>
                <a:ext cx="1618841" cy="299313"/>
              </a:xfrm>
              <a:prstGeom prst="rect">
                <a:avLst/>
              </a:prstGeom>
              <a:blipFill>
                <a:blip r:embed="rId10"/>
                <a:stretch>
                  <a:fillRect t="-8333" r="-781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6622DEE-4480-8D11-B00F-8991392368A5}"/>
              </a:ext>
            </a:extLst>
          </p:cNvPr>
          <p:cNvSpPr txBox="1"/>
          <p:nvPr/>
        </p:nvSpPr>
        <p:spPr>
          <a:xfrm>
            <a:off x="7791790" y="3556888"/>
            <a:ext cx="291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is the best response to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7DDC63-8F86-4410-FFA5-05938A8F3BFF}"/>
                  </a:ext>
                </a:extLst>
              </p:cNvPr>
              <p:cNvSpPr txBox="1"/>
              <p:nvPr/>
            </p:nvSpPr>
            <p:spPr>
              <a:xfrm>
                <a:off x="7439447" y="3614211"/>
                <a:ext cx="4169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2CE383-372D-4B3F-052D-BFC6D67C6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447" y="3614211"/>
                <a:ext cx="416909" cy="276999"/>
              </a:xfrm>
              <a:prstGeom prst="rect">
                <a:avLst/>
              </a:prstGeom>
              <a:blipFill>
                <a:blip r:embed="rId11"/>
                <a:stretch>
                  <a:fillRect l="-11765" r="-588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7D9052-4491-BFC9-7D03-3B28F41A7BD0}"/>
                  </a:ext>
                </a:extLst>
              </p:cNvPr>
              <p:cNvSpPr txBox="1"/>
              <p:nvPr/>
            </p:nvSpPr>
            <p:spPr>
              <a:xfrm>
                <a:off x="10179176" y="3603055"/>
                <a:ext cx="2573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8411A1-CCBC-B998-8C4D-BF2B34999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176" y="3603055"/>
                <a:ext cx="257378" cy="276999"/>
              </a:xfrm>
              <a:prstGeom prst="rect">
                <a:avLst/>
              </a:prstGeom>
              <a:blipFill>
                <a:blip r:embed="rId12"/>
                <a:stretch>
                  <a:fillRect l="-9524" r="-952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3BEC989-ADEF-293F-D523-8EB3F5B1F45D}"/>
              </a:ext>
            </a:extLst>
          </p:cNvPr>
          <p:cNvSpPr txBox="1"/>
          <p:nvPr/>
        </p:nvSpPr>
        <p:spPr>
          <a:xfrm>
            <a:off x="7791789" y="3090604"/>
            <a:ext cx="377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is not the best response to others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549D56-3557-2EC2-7348-263C98348F3E}"/>
                  </a:ext>
                </a:extLst>
              </p:cNvPr>
              <p:cNvSpPr txBox="1"/>
              <p:nvPr/>
            </p:nvSpPr>
            <p:spPr>
              <a:xfrm>
                <a:off x="7439447" y="3147927"/>
                <a:ext cx="4169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091C98-C720-9390-0425-8B4008106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447" y="3147927"/>
                <a:ext cx="416909" cy="276999"/>
              </a:xfrm>
              <a:prstGeom prst="rect">
                <a:avLst/>
              </a:prstGeom>
              <a:blipFill>
                <a:blip r:embed="rId13"/>
                <a:stretch>
                  <a:fillRect l="-11765" r="-588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1FD0ADA9-E2B8-6B7C-3082-91B48CFC680F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28C23B-1B48-1827-3EB2-230E98B0FEFD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51F3D7-8E7E-0552-6E5E-64901D9CC3AB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3F43AA-30EB-0F5E-6E63-730A8C101E2C}"/>
                  </a:ext>
                </a:extLst>
              </p:cNvPr>
              <p:cNvSpPr txBox="1"/>
              <p:nvPr/>
            </p:nvSpPr>
            <p:spPr>
              <a:xfrm>
                <a:off x="5441976" y="2627302"/>
                <a:ext cx="954877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3F43AA-30EB-0F5E-6E63-730A8C101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6" y="2627302"/>
                <a:ext cx="954877" cy="289182"/>
              </a:xfrm>
              <a:prstGeom prst="rect">
                <a:avLst/>
              </a:prstGeom>
              <a:blipFill>
                <a:blip r:embed="rId14"/>
                <a:stretch>
                  <a:fillRect l="-3947" t="-8333" r="-13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4F64E05-C501-AAE3-EE4D-1827477B7549}"/>
              </a:ext>
            </a:extLst>
          </p:cNvPr>
          <p:cNvSpPr txBox="1"/>
          <p:nvPr/>
        </p:nvSpPr>
        <p:spPr>
          <a:xfrm>
            <a:off x="7398197" y="2594199"/>
            <a:ext cx="345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Prioritize high self-play reward</a:t>
            </a:r>
          </a:p>
        </p:txBody>
      </p:sp>
    </p:spTree>
    <p:extLst>
      <p:ext uri="{BB962C8B-B14F-4D97-AF65-F5344CB8AC3E}">
        <p14:creationId xmlns:p14="http://schemas.microsoft.com/office/powerpoint/2010/main" val="1349910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20AA4-E65B-44F1-D660-274DD40D8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244882C-5578-6842-AD21-8A72F1CA4B8E}"/>
              </a:ext>
            </a:extLst>
          </p:cNvPr>
          <p:cNvSpPr/>
          <p:nvPr/>
        </p:nvSpPr>
        <p:spPr>
          <a:xfrm>
            <a:off x="5441975" y="3595991"/>
            <a:ext cx="1997472" cy="284063"/>
          </a:xfrm>
          <a:prstGeom prst="rect">
            <a:avLst/>
          </a:prstGeom>
          <a:solidFill>
            <a:srgbClr val="FCEBC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CD8E46-CB6F-E4E7-4982-A94834E9C6C7}"/>
              </a:ext>
            </a:extLst>
          </p:cNvPr>
          <p:cNvSpPr/>
          <p:nvPr/>
        </p:nvSpPr>
        <p:spPr>
          <a:xfrm>
            <a:off x="5441975" y="3105028"/>
            <a:ext cx="1997472" cy="299314"/>
          </a:xfrm>
          <a:prstGeom prst="rect">
            <a:avLst/>
          </a:prstGeom>
          <a:solidFill>
            <a:srgbClr val="FCEBC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EF70F04-EDD1-5C65-F512-992DA43B34B0}"/>
                  </a:ext>
                </a:extLst>
              </p:cNvPr>
              <p:cNvSpPr txBox="1"/>
              <p:nvPr/>
            </p:nvSpPr>
            <p:spPr>
              <a:xfrm>
                <a:off x="5441976" y="3582355"/>
                <a:ext cx="200529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EF70F04-EDD1-5C65-F512-992DA43B3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6" y="3582355"/>
                <a:ext cx="2005293" cy="299313"/>
              </a:xfrm>
              <a:prstGeom prst="rect">
                <a:avLst/>
              </a:prstGeom>
              <a:blipFill>
                <a:blip r:embed="rId2"/>
                <a:stretch>
                  <a:fillRect t="-8333" r="-629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035211-8D53-8626-5932-94361736ED18}"/>
                  </a:ext>
                </a:extLst>
              </p:cNvPr>
              <p:cNvSpPr txBox="1"/>
              <p:nvPr/>
            </p:nvSpPr>
            <p:spPr>
              <a:xfrm>
                <a:off x="5441977" y="3090604"/>
                <a:ext cx="200529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035211-8D53-8626-5932-94361736E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7" y="3090604"/>
                <a:ext cx="2005293" cy="299313"/>
              </a:xfrm>
              <a:prstGeom prst="rect">
                <a:avLst/>
              </a:prstGeom>
              <a:blipFill>
                <a:blip r:embed="rId3"/>
                <a:stretch>
                  <a:fillRect t="-8333" r="-629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734CBFD4-CC3A-0A22-8E53-1CD7277CDC91}"/>
              </a:ext>
            </a:extLst>
          </p:cNvPr>
          <p:cNvSpPr/>
          <p:nvPr/>
        </p:nvSpPr>
        <p:spPr>
          <a:xfrm>
            <a:off x="5441976" y="2594198"/>
            <a:ext cx="993849" cy="409345"/>
          </a:xfrm>
          <a:prstGeom prst="rect">
            <a:avLst/>
          </a:prstGeom>
          <a:solidFill>
            <a:srgbClr val="8EA1B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8F90A9-EE91-83E3-DC0C-8DF23AB1DE5A}"/>
                  </a:ext>
                </a:extLst>
              </p:cNvPr>
              <p:cNvSpPr txBox="1"/>
              <p:nvPr/>
            </p:nvSpPr>
            <p:spPr>
              <a:xfrm>
                <a:off x="6096000" y="1363395"/>
                <a:ext cx="34554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Constraint Satisfaction Problem</a:t>
                </a:r>
              </a:p>
              <a:p>
                <a:pPr algn="ctr"/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 err="1"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m:t>𝑗</m:t>
                    </m:r>
                  </m:oMath>
                </a14:m>
                <a:r>
                  <a:rPr lang="en-US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 policy pairs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BE410B-B04D-124F-39DD-37881DE9A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63395"/>
                <a:ext cx="3455433" cy="646331"/>
              </a:xfrm>
              <a:prstGeom prst="rect">
                <a:avLst/>
              </a:prstGeom>
              <a:blipFill>
                <a:blip r:embed="rId4"/>
                <a:stretch>
                  <a:fillRect l="-1465" t="-3846" r="-36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9DF53DC0-3238-FF02-3275-B544B343330B}"/>
              </a:ext>
            </a:extLst>
          </p:cNvPr>
          <p:cNvGrpSpPr/>
          <p:nvPr/>
        </p:nvGrpSpPr>
        <p:grpSpPr>
          <a:xfrm>
            <a:off x="2477311" y="2607011"/>
            <a:ext cx="1277567" cy="1339176"/>
            <a:chOff x="2477311" y="2607011"/>
            <a:chExt cx="1277567" cy="13391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DB2B6A6-F278-204A-D46C-F4273BB92E50}"/>
                </a:ext>
              </a:extLst>
            </p:cNvPr>
            <p:cNvSpPr/>
            <p:nvPr/>
          </p:nvSpPr>
          <p:spPr>
            <a:xfrm>
              <a:off x="2477311" y="2607011"/>
              <a:ext cx="343711" cy="343711"/>
            </a:xfrm>
            <a:prstGeom prst="rect">
              <a:avLst/>
            </a:prstGeom>
            <a:solidFill>
              <a:srgbClr val="8EA1BD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8415C7D-682A-4231-A0F9-8FF2CD368CB9}"/>
                </a:ext>
              </a:extLst>
            </p:cNvPr>
            <p:cNvSpPr/>
            <p:nvPr/>
          </p:nvSpPr>
          <p:spPr>
            <a:xfrm>
              <a:off x="2944239" y="260701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33142C-8CD7-3F2C-EF5B-58E142EFBD4B}"/>
                </a:ext>
              </a:extLst>
            </p:cNvPr>
            <p:cNvSpPr/>
            <p:nvPr/>
          </p:nvSpPr>
          <p:spPr>
            <a:xfrm>
              <a:off x="3411167" y="260701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492A83-AFB8-302A-3ED8-30A09951DDF3}"/>
                </a:ext>
              </a:extLst>
            </p:cNvPr>
            <p:cNvSpPr/>
            <p:nvPr/>
          </p:nvSpPr>
          <p:spPr>
            <a:xfrm>
              <a:off x="2477311" y="3103122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1FD937-222D-F773-312A-DEB7C5DED2A9}"/>
                </a:ext>
              </a:extLst>
            </p:cNvPr>
            <p:cNvSpPr/>
            <p:nvPr/>
          </p:nvSpPr>
          <p:spPr>
            <a:xfrm>
              <a:off x="2944239" y="3103122"/>
              <a:ext cx="343711" cy="343711"/>
            </a:xfrm>
            <a:prstGeom prst="rect">
              <a:avLst/>
            </a:prstGeom>
            <a:solidFill>
              <a:srgbClr val="FCEBCB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AC586E-7675-E0BC-58F2-AE29B8963FC3}"/>
                </a:ext>
              </a:extLst>
            </p:cNvPr>
            <p:cNvSpPr/>
            <p:nvPr/>
          </p:nvSpPr>
          <p:spPr>
            <a:xfrm>
              <a:off x="3411167" y="310150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8D0424-E368-8CA4-2BC1-B1C1094B8347}"/>
                </a:ext>
              </a:extLst>
            </p:cNvPr>
            <p:cNvSpPr/>
            <p:nvPr/>
          </p:nvSpPr>
          <p:spPr>
            <a:xfrm>
              <a:off x="2477311" y="3602476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DF543E-3960-C2C2-E28D-3DD3594ACCD8}"/>
                </a:ext>
              </a:extLst>
            </p:cNvPr>
            <p:cNvSpPr/>
            <p:nvPr/>
          </p:nvSpPr>
          <p:spPr>
            <a:xfrm>
              <a:off x="2944239" y="3602475"/>
              <a:ext cx="343711" cy="34371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435ADB-1B36-5AAD-08F0-BA9D7D41689F}"/>
                </a:ext>
              </a:extLst>
            </p:cNvPr>
            <p:cNvSpPr/>
            <p:nvPr/>
          </p:nvSpPr>
          <p:spPr>
            <a:xfrm>
              <a:off x="3411167" y="3595991"/>
              <a:ext cx="343711" cy="343711"/>
            </a:xfrm>
            <a:prstGeom prst="rect">
              <a:avLst/>
            </a:prstGeom>
            <a:solidFill>
              <a:srgbClr val="809076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1B1D83-C966-C579-5B11-00C8BCA010FC}"/>
                  </a:ext>
                </a:extLst>
              </p:cNvPr>
              <p:cNvSpPr txBox="1"/>
              <p:nvPr/>
            </p:nvSpPr>
            <p:spPr>
              <a:xfrm>
                <a:off x="2506787" y="2214741"/>
                <a:ext cx="284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3A7434-737C-8C10-93FB-4EECD6EC3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787" y="2214741"/>
                <a:ext cx="284758" cy="276999"/>
              </a:xfrm>
              <a:prstGeom prst="rect">
                <a:avLst/>
              </a:prstGeom>
              <a:blipFill>
                <a:blip r:embed="rId5"/>
                <a:stretch>
                  <a:fillRect l="-13043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F6C767-B1CB-D956-E031-25229D2AC9B4}"/>
                  </a:ext>
                </a:extLst>
              </p:cNvPr>
              <p:cNvSpPr txBox="1"/>
              <p:nvPr/>
            </p:nvSpPr>
            <p:spPr>
              <a:xfrm>
                <a:off x="2973715" y="2207402"/>
                <a:ext cx="290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99628F-02F3-0E9E-DA2D-1B7878B28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715" y="2207402"/>
                <a:ext cx="290079" cy="276999"/>
              </a:xfrm>
              <a:prstGeom prst="rect">
                <a:avLst/>
              </a:prstGeom>
              <a:blipFill>
                <a:blip r:embed="rId6"/>
                <a:stretch>
                  <a:fillRect l="-13043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FD08F3-9732-F70F-769A-4B1D51070F3D}"/>
                  </a:ext>
                </a:extLst>
              </p:cNvPr>
              <p:cNvSpPr txBox="1"/>
              <p:nvPr/>
            </p:nvSpPr>
            <p:spPr>
              <a:xfrm>
                <a:off x="3445964" y="2214740"/>
                <a:ext cx="290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1E5EB3-4A80-C5B1-13BA-78E93A21E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964" y="2214740"/>
                <a:ext cx="290079" cy="276999"/>
              </a:xfrm>
              <a:prstGeom prst="rect">
                <a:avLst/>
              </a:prstGeom>
              <a:blipFill>
                <a:blip r:embed="rId7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689F6B-19EB-F1B1-2AA4-9978A6DBB851}"/>
                  </a:ext>
                </a:extLst>
              </p:cNvPr>
              <p:cNvSpPr txBox="1"/>
              <p:nvPr/>
            </p:nvSpPr>
            <p:spPr>
              <a:xfrm>
                <a:off x="1952605" y="2640366"/>
                <a:ext cx="444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5F51C8-CFF3-21C3-BFCC-BF8F3462F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5" y="2640366"/>
                <a:ext cx="444289" cy="276999"/>
              </a:xfrm>
              <a:prstGeom prst="rect">
                <a:avLst/>
              </a:prstGeom>
              <a:blipFill>
                <a:blip r:embed="rId8"/>
                <a:stretch>
                  <a:fillRect l="-11111" r="-555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44412-1F88-AFB5-EC63-3D09A0E903DC}"/>
                  </a:ext>
                </a:extLst>
              </p:cNvPr>
              <p:cNvSpPr txBox="1"/>
              <p:nvPr/>
            </p:nvSpPr>
            <p:spPr>
              <a:xfrm>
                <a:off x="1952605" y="3134856"/>
                <a:ext cx="4496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A61CEE-75FE-6E8B-7CB5-BAE5EB557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5" y="3134856"/>
                <a:ext cx="449610" cy="276999"/>
              </a:xfrm>
              <a:prstGeom prst="rect">
                <a:avLst/>
              </a:prstGeom>
              <a:blipFill>
                <a:blip r:embed="rId9"/>
                <a:stretch>
                  <a:fillRect l="-10811" r="-270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DEDAD1-CD2B-B841-C7CB-E04821250E59}"/>
                  </a:ext>
                </a:extLst>
              </p:cNvPr>
              <p:cNvSpPr txBox="1"/>
              <p:nvPr/>
            </p:nvSpPr>
            <p:spPr>
              <a:xfrm>
                <a:off x="1952605" y="3635830"/>
                <a:ext cx="4496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C8CCBC-9154-A830-E62A-F2EE7B369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5" y="3635830"/>
                <a:ext cx="449610" cy="276999"/>
              </a:xfrm>
              <a:prstGeom prst="rect">
                <a:avLst/>
              </a:prstGeom>
              <a:blipFill>
                <a:blip r:embed="rId10"/>
                <a:stretch>
                  <a:fillRect l="-10811" r="-270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BBBBB8B-D2EE-384F-F21A-9138A84B95D9}"/>
              </a:ext>
            </a:extLst>
          </p:cNvPr>
          <p:cNvSpPr txBox="1"/>
          <p:nvPr/>
        </p:nvSpPr>
        <p:spPr>
          <a:xfrm>
            <a:off x="7791790" y="3556888"/>
            <a:ext cx="291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is the best response to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1031A7-6F56-29ED-50B3-9A11BC8A226E}"/>
                  </a:ext>
                </a:extLst>
              </p:cNvPr>
              <p:cNvSpPr txBox="1"/>
              <p:nvPr/>
            </p:nvSpPr>
            <p:spPr>
              <a:xfrm>
                <a:off x="7439447" y="3614211"/>
                <a:ext cx="4169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2CE383-372D-4B3F-052D-BFC6D67C6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447" y="3614211"/>
                <a:ext cx="416909" cy="276999"/>
              </a:xfrm>
              <a:prstGeom prst="rect">
                <a:avLst/>
              </a:prstGeom>
              <a:blipFill>
                <a:blip r:embed="rId11"/>
                <a:stretch>
                  <a:fillRect l="-11765" r="-588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D587A5-5A40-9999-9496-A5060EF3017F}"/>
                  </a:ext>
                </a:extLst>
              </p:cNvPr>
              <p:cNvSpPr txBox="1"/>
              <p:nvPr/>
            </p:nvSpPr>
            <p:spPr>
              <a:xfrm>
                <a:off x="10179176" y="3603055"/>
                <a:ext cx="2573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8411A1-CCBC-B998-8C4D-BF2B34999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176" y="3603055"/>
                <a:ext cx="257378" cy="276999"/>
              </a:xfrm>
              <a:prstGeom prst="rect">
                <a:avLst/>
              </a:prstGeom>
              <a:blipFill>
                <a:blip r:embed="rId12"/>
                <a:stretch>
                  <a:fillRect l="-9524" r="-952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ACF74E6-BB23-B677-0274-A60C4A11FD82}"/>
              </a:ext>
            </a:extLst>
          </p:cNvPr>
          <p:cNvSpPr txBox="1"/>
          <p:nvPr/>
        </p:nvSpPr>
        <p:spPr>
          <a:xfrm>
            <a:off x="7791789" y="3090604"/>
            <a:ext cx="377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is not the best response to others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948C3B4-46E2-D629-C75A-67E0B44A1981}"/>
                  </a:ext>
                </a:extLst>
              </p:cNvPr>
              <p:cNvSpPr txBox="1"/>
              <p:nvPr/>
            </p:nvSpPr>
            <p:spPr>
              <a:xfrm>
                <a:off x="7439447" y="3147927"/>
                <a:ext cx="4169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091C98-C720-9390-0425-8B4008106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447" y="3147927"/>
                <a:ext cx="416909" cy="276999"/>
              </a:xfrm>
              <a:prstGeom prst="rect">
                <a:avLst/>
              </a:prstGeom>
              <a:blipFill>
                <a:blip r:embed="rId13"/>
                <a:stretch>
                  <a:fillRect l="-11765" r="-588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56F80C50-1611-41FD-9654-688351C9C25A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5E8CC9-20FB-2EB1-5583-C06A45E1F8BB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03BC0E-6CAA-5593-A794-38969A2F0F66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A5A4E6E-E867-B011-A763-70EB67811C96}"/>
                  </a:ext>
                </a:extLst>
              </p:cNvPr>
              <p:cNvSpPr txBox="1"/>
              <p:nvPr/>
            </p:nvSpPr>
            <p:spPr>
              <a:xfrm>
                <a:off x="5441976" y="2627302"/>
                <a:ext cx="954877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A5A4E6E-E867-B011-A763-70EB67811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976" y="2627302"/>
                <a:ext cx="954877" cy="289182"/>
              </a:xfrm>
              <a:prstGeom prst="rect">
                <a:avLst/>
              </a:prstGeom>
              <a:blipFill>
                <a:blip r:embed="rId14"/>
                <a:stretch>
                  <a:fillRect l="-3947" t="-8333" r="-13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24BFA41-D96E-0B0F-2F14-A1F597E7F65D}"/>
              </a:ext>
            </a:extLst>
          </p:cNvPr>
          <p:cNvSpPr txBox="1"/>
          <p:nvPr/>
        </p:nvSpPr>
        <p:spPr>
          <a:xfrm>
            <a:off x="7398197" y="2594199"/>
            <a:ext cx="345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Prioritize high self-play reward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FCBC13-6450-F404-4018-5E3F3EADE27B}"/>
                  </a:ext>
                </a:extLst>
              </p:cNvPr>
              <p:cNvSpPr txBox="1"/>
              <p:nvPr/>
            </p:nvSpPr>
            <p:spPr>
              <a:xfrm>
                <a:off x="5446721" y="4091247"/>
                <a:ext cx="5868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FCBC13-6450-F404-4018-5E3F3EADE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721" y="4091247"/>
                <a:ext cx="586827" cy="276999"/>
              </a:xfrm>
              <a:prstGeom prst="rect">
                <a:avLst/>
              </a:prstGeom>
              <a:blipFill>
                <a:blip r:embed="rId15"/>
                <a:stretch>
                  <a:fillRect l="-4167" r="-833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8234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79A68-A12E-D30D-BA90-5AE4849DC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>
            <a:extLst>
              <a:ext uri="{FF2B5EF4-FFF2-40B4-BE49-F238E27FC236}">
                <a16:creationId xmlns:a16="http://schemas.microsoft.com/office/drawing/2014/main" id="{23E36BA2-E467-6192-2377-BBF7FBBA8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7" b="12286"/>
          <a:stretch>
            <a:fillRect/>
          </a:stretch>
        </p:blipFill>
        <p:spPr bwMode="auto">
          <a:xfrm>
            <a:off x="2771387" y="1872217"/>
            <a:ext cx="6954026" cy="33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57E564-27C2-8E47-509A-9F0626C0C4AF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CBD17-0F4C-3471-08F3-F2C9EED05495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4C5958-1D13-B7A0-18F0-B2C16F8CBE28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6BA93-48CC-8875-58C5-9F08CA203972}"/>
              </a:ext>
            </a:extLst>
          </p:cNvPr>
          <p:cNvSpPr/>
          <p:nvPr/>
        </p:nvSpPr>
        <p:spPr>
          <a:xfrm>
            <a:off x="6758609" y="1872217"/>
            <a:ext cx="2321781" cy="855080"/>
          </a:xfrm>
          <a:prstGeom prst="rect">
            <a:avLst/>
          </a:prstGeom>
          <a:solidFill>
            <a:srgbClr val="8EA1B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2DB204-6931-00AE-0649-342B32BD5CA7}"/>
              </a:ext>
            </a:extLst>
          </p:cNvPr>
          <p:cNvSpPr/>
          <p:nvPr/>
        </p:nvSpPr>
        <p:spPr>
          <a:xfrm>
            <a:off x="4309607" y="3105027"/>
            <a:ext cx="5128591" cy="624135"/>
          </a:xfrm>
          <a:prstGeom prst="rect">
            <a:avLst/>
          </a:prstGeom>
          <a:solidFill>
            <a:srgbClr val="FCEBC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65F3F2-F06C-AEC7-D4A2-4DE3AF579610}"/>
              </a:ext>
            </a:extLst>
          </p:cNvPr>
          <p:cNvSpPr/>
          <p:nvPr/>
        </p:nvSpPr>
        <p:spPr>
          <a:xfrm>
            <a:off x="4309607" y="4219535"/>
            <a:ext cx="5128590" cy="624135"/>
          </a:xfrm>
          <a:prstGeom prst="rect">
            <a:avLst/>
          </a:prstGeom>
          <a:solidFill>
            <a:srgbClr val="FCEBC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14" descr="Uploaded image">
            <a:extLst>
              <a:ext uri="{FF2B5EF4-FFF2-40B4-BE49-F238E27FC236}">
                <a16:creationId xmlns:a16="http://schemas.microsoft.com/office/drawing/2014/main" id="{E9D5B0C6-C1A7-9EF6-E8E4-1165C34154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B9A0F7-DFCE-78D2-9DAE-084701888225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0538B-E2FE-7328-EA3A-9B05980E4398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C3ABC3-8A48-81A5-DA79-DC758453C4D5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4F30E-6B4D-CBE5-F5A8-84FBE7C16D4E}"/>
              </a:ext>
            </a:extLst>
          </p:cNvPr>
          <p:cNvSpPr txBox="1"/>
          <p:nvPr/>
        </p:nvSpPr>
        <p:spPr>
          <a:xfrm>
            <a:off x="152399" y="365372"/>
            <a:ext cx="1131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L-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BRDiv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generates diverse teammates that requires different best responses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FC7C2000-E1A1-3DB7-4EBF-779AA22824E3}"/>
              </a:ext>
            </a:extLst>
          </p:cNvPr>
          <p:cNvCxnSpPr>
            <a:cxnSpLocks/>
            <a:stCxn id="8" idx="0"/>
            <a:endCxn id="7" idx="0"/>
          </p:cNvCxnSpPr>
          <p:nvPr/>
        </p:nvCxnSpPr>
        <p:spPr>
          <a:xfrm rot="16200000" flipV="1">
            <a:off x="6244778" y="-430658"/>
            <a:ext cx="12700" cy="5066924"/>
          </a:xfrm>
          <a:prstGeom prst="bentConnector3">
            <a:avLst>
              <a:gd name="adj1" fmla="val 3615646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D13A095-B85D-5E10-B1CE-8B6FF575D879}"/>
              </a:ext>
            </a:extLst>
          </p:cNvPr>
          <p:cNvCxnSpPr>
            <a:cxnSpLocks/>
            <a:stCxn id="7" idx="2"/>
            <a:endCxn id="8" idx="2"/>
          </p:cNvCxnSpPr>
          <p:nvPr/>
        </p:nvCxnSpPr>
        <p:spPr>
          <a:xfrm rot="16200000" flipH="1">
            <a:off x="6244778" y="2539470"/>
            <a:ext cx="12700" cy="5066924"/>
          </a:xfrm>
          <a:prstGeom prst="bentConnector3">
            <a:avLst>
              <a:gd name="adj1" fmla="val 4241740"/>
            </a:avLst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512D1C0-2849-91B2-B2AA-8D6F6FEA6A85}"/>
              </a:ext>
            </a:extLst>
          </p:cNvPr>
          <p:cNvGrpSpPr/>
          <p:nvPr/>
        </p:nvGrpSpPr>
        <p:grpSpPr>
          <a:xfrm>
            <a:off x="7060758" y="2102804"/>
            <a:ext cx="3434963" cy="2970128"/>
            <a:chOff x="7060758" y="2102804"/>
            <a:chExt cx="3434963" cy="29701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0BEE3C-9DB2-B841-A59D-649DBE4B6A41}"/>
                </a:ext>
              </a:extLst>
            </p:cNvPr>
            <p:cNvSpPr/>
            <p:nvPr/>
          </p:nvSpPr>
          <p:spPr>
            <a:xfrm>
              <a:off x="7060758" y="2102804"/>
              <a:ext cx="3434963" cy="2970128"/>
            </a:xfrm>
            <a:prstGeom prst="rect">
              <a:avLst/>
            </a:prstGeom>
            <a:solidFill>
              <a:srgbClr val="FCEBCB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AFC883-8F51-985B-899B-35AB42ED5672}"/>
                </a:ext>
              </a:extLst>
            </p:cNvPr>
            <p:cNvSpPr txBox="1"/>
            <p:nvPr/>
          </p:nvSpPr>
          <p:spPr>
            <a:xfrm>
              <a:off x="8048651" y="2205612"/>
              <a:ext cx="1471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Dual Update</a:t>
              </a:r>
            </a:p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fixed policies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6E47B99-C9AE-7EE6-9EB5-BBB5B743EB06}"/>
                    </a:ext>
                  </a:extLst>
                </p:cNvPr>
                <p:cNvSpPr txBox="1"/>
                <p:nvPr/>
              </p:nvSpPr>
              <p:spPr>
                <a:xfrm>
                  <a:off x="7564123" y="2976622"/>
                  <a:ext cx="2774606" cy="3227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6E47B99-C9AE-7EE6-9EB5-BBB5B743EB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4123" y="2976622"/>
                  <a:ext cx="2774606" cy="322717"/>
                </a:xfrm>
                <a:prstGeom prst="rect">
                  <a:avLst/>
                </a:prstGeom>
                <a:blipFill>
                  <a:blip r:embed="rId3"/>
                  <a:stretch>
                    <a:fillRect l="-1818" r="-2273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8A76BD9-685D-303E-76C6-B341C5120E8C}"/>
                    </a:ext>
                  </a:extLst>
                </p:cNvPr>
                <p:cNvSpPr txBox="1"/>
                <p:nvPr/>
              </p:nvSpPr>
              <p:spPr>
                <a:xfrm>
                  <a:off x="7544773" y="3634788"/>
                  <a:ext cx="2724913" cy="3306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8A76BD9-685D-303E-76C6-B341C5120E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4773" y="3634788"/>
                  <a:ext cx="2724913" cy="330668"/>
                </a:xfrm>
                <a:prstGeom prst="rect">
                  <a:avLst/>
                </a:prstGeom>
                <a:blipFill>
                  <a:blip r:embed="rId4"/>
                  <a:stretch>
                    <a:fillRect l="-1860" r="-2791" b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8A42E5-E1B2-544B-0041-46F7B8840D49}"/>
                    </a:ext>
                  </a:extLst>
                </p:cNvPr>
                <p:cNvSpPr txBox="1"/>
                <p:nvPr/>
              </p:nvSpPr>
              <p:spPr>
                <a:xfrm>
                  <a:off x="8215680" y="4300905"/>
                  <a:ext cx="147149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8A42E5-E1B2-544B-0041-46F7B8840D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5680" y="4300905"/>
                  <a:ext cx="147149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310" t="-8696" r="-5172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532A-DDC4-A171-F27A-BC24E8F894DC}"/>
              </a:ext>
            </a:extLst>
          </p:cNvPr>
          <p:cNvGrpSpPr/>
          <p:nvPr/>
        </p:nvGrpSpPr>
        <p:grpSpPr>
          <a:xfrm>
            <a:off x="152400" y="2102804"/>
            <a:ext cx="11702917" cy="4600823"/>
            <a:chOff x="152400" y="2102804"/>
            <a:chExt cx="11702917" cy="46008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C20AD9-6265-CACA-18DE-08E9248E2FC7}"/>
                </a:ext>
              </a:extLst>
            </p:cNvPr>
            <p:cNvSpPr/>
            <p:nvPr/>
          </p:nvSpPr>
          <p:spPr>
            <a:xfrm>
              <a:off x="1904427" y="2102804"/>
              <a:ext cx="3613778" cy="2970128"/>
            </a:xfrm>
            <a:prstGeom prst="rect">
              <a:avLst/>
            </a:prstGeom>
            <a:solidFill>
              <a:srgbClr val="8EA1B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6B78C6-743B-87AC-65DD-942BF9993166}"/>
                </a:ext>
              </a:extLst>
            </p:cNvPr>
            <p:cNvSpPr txBox="1"/>
            <p:nvPr/>
          </p:nvSpPr>
          <p:spPr>
            <a:xfrm>
              <a:off x="2586264" y="2205612"/>
              <a:ext cx="22501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Policy Optimization</a:t>
              </a:r>
            </a:p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fixed Lagrange multipliers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A6BD185-0F8C-F38D-31D4-315F83715F82}"/>
                    </a:ext>
                  </a:extLst>
                </p:cNvPr>
                <p:cNvSpPr txBox="1"/>
                <p:nvPr/>
              </p:nvSpPr>
              <p:spPr>
                <a:xfrm>
                  <a:off x="2181004" y="3093851"/>
                  <a:ext cx="3060621" cy="9407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+∑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−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−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+∑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A6BD185-0F8C-F38D-31D4-315F83715F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1004" y="3093851"/>
                  <a:ext cx="3060621" cy="940770"/>
                </a:xfrm>
                <a:prstGeom prst="rect">
                  <a:avLst/>
                </a:prstGeom>
                <a:blipFill>
                  <a:blip r:embed="rId6"/>
                  <a:stretch>
                    <a:fillRect t="-266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6CF938-3C46-B905-3710-F302F20626CD}"/>
                </a:ext>
              </a:extLst>
            </p:cNvPr>
            <p:cNvSpPr txBox="1"/>
            <p:nvPr/>
          </p:nvSpPr>
          <p:spPr>
            <a:xfrm>
              <a:off x="2144907" y="4322183"/>
              <a:ext cx="31328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Policy update using MAPPO [1]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4C07E3E-5DD9-6BEC-DD29-F392A42E8AD0}"/>
                </a:ext>
              </a:extLst>
            </p:cNvPr>
            <p:cNvSpPr txBox="1"/>
            <p:nvPr/>
          </p:nvSpPr>
          <p:spPr>
            <a:xfrm>
              <a:off x="152400" y="6180407"/>
              <a:ext cx="1170291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[1] Yu, Chao, et al. "The surprising effectiveness of </a:t>
              </a:r>
              <a:r>
                <a:rPr lang="en-US" sz="1400" dirty="0" err="1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ppo</a:t>
              </a: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effectLst/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in cooperative multi-agent games." Advances in neural information processing systems 35 (2022): 24611-24624.</a:t>
              </a:r>
              <a:endPara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15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245E6B4-2660-3497-742B-5A2C99EB3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3427"/>
            <a:ext cx="12192000" cy="27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51DF0E-5CEA-FC68-4843-4E977E3EF277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C30264-2904-0480-9A88-D1CF632110FD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B9E6B-4060-DE41-E707-BFD277BB9A25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29494-D94F-5616-6B5F-46C0A1BDC94E}"/>
              </a:ext>
            </a:extLst>
          </p:cNvPr>
          <p:cNvSpPr txBox="1"/>
          <p:nvPr/>
        </p:nvSpPr>
        <p:spPr>
          <a:xfrm>
            <a:off x="228600" y="1331012"/>
            <a:ext cx="1174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Lagrange multipliers increases when the constraints are not satisfied, and decreases when the constrains are satisfied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C7064-CA9A-8534-18CE-6F37AEDD14DF}"/>
              </a:ext>
            </a:extLst>
          </p:cNvPr>
          <p:cNvSpPr txBox="1"/>
          <p:nvPr/>
        </p:nvSpPr>
        <p:spPr>
          <a:xfrm>
            <a:off x="228600" y="356265"/>
            <a:ext cx="1067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Norms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Lagrange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Multipliers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4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348E131-6729-3427-4619-96F84EA79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4163079"/>
            <a:ext cx="5291666" cy="242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BB39C40-555C-293F-2069-F64EABD1D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4202766"/>
            <a:ext cx="5291667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8F4C0C-771E-7351-ACD2-E144274D7452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49239D-416A-B8D4-4EC0-C1BAEA16B69E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AEC23-C493-6253-2951-43C67650C254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046EB-4F87-B651-9929-514FA15D02E4}"/>
              </a:ext>
            </a:extLst>
          </p:cNvPr>
          <p:cNvSpPr txBox="1"/>
          <p:nvPr/>
        </p:nvSpPr>
        <p:spPr>
          <a:xfrm>
            <a:off x="547423" y="3453250"/>
            <a:ext cx="981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L-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BRDiv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encourages more diverse teammates compared with baselines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Leading to emulating more BRs and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etter AHT performance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1AE117-E97B-F0A1-B5B0-84F7AB788F02}"/>
              </a:ext>
            </a:extLst>
          </p:cNvPr>
          <p:cNvGrpSpPr/>
          <p:nvPr/>
        </p:nvGrpSpPr>
        <p:grpSpPr>
          <a:xfrm>
            <a:off x="1168173" y="1384784"/>
            <a:ext cx="1277567" cy="1339176"/>
            <a:chOff x="2477311" y="2607011"/>
            <a:chExt cx="1277567" cy="13391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A4BB7D-0277-16E9-1815-58E437B8E994}"/>
                </a:ext>
              </a:extLst>
            </p:cNvPr>
            <p:cNvSpPr/>
            <p:nvPr/>
          </p:nvSpPr>
          <p:spPr>
            <a:xfrm>
              <a:off x="2477311" y="2607011"/>
              <a:ext cx="343711" cy="343711"/>
            </a:xfrm>
            <a:prstGeom prst="rect">
              <a:avLst/>
            </a:prstGeom>
            <a:solidFill>
              <a:srgbClr val="8EA1BD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C28BEA-C02D-40AD-768A-E22BB45A71DB}"/>
                </a:ext>
              </a:extLst>
            </p:cNvPr>
            <p:cNvSpPr/>
            <p:nvPr/>
          </p:nvSpPr>
          <p:spPr>
            <a:xfrm>
              <a:off x="2944239" y="260701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312E2-F170-BE2A-C60D-3540A1988C7E}"/>
                </a:ext>
              </a:extLst>
            </p:cNvPr>
            <p:cNvSpPr/>
            <p:nvPr/>
          </p:nvSpPr>
          <p:spPr>
            <a:xfrm>
              <a:off x="3411167" y="260701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0A5AB7-8C9F-56E2-E783-90227A352BC2}"/>
                </a:ext>
              </a:extLst>
            </p:cNvPr>
            <p:cNvSpPr/>
            <p:nvPr/>
          </p:nvSpPr>
          <p:spPr>
            <a:xfrm>
              <a:off x="2477311" y="3103122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1B08DD-97BB-0A62-3686-BF37B75464C9}"/>
                </a:ext>
              </a:extLst>
            </p:cNvPr>
            <p:cNvSpPr/>
            <p:nvPr/>
          </p:nvSpPr>
          <p:spPr>
            <a:xfrm>
              <a:off x="2944239" y="3103122"/>
              <a:ext cx="343711" cy="343711"/>
            </a:xfrm>
            <a:prstGeom prst="rect">
              <a:avLst/>
            </a:prstGeom>
            <a:solidFill>
              <a:srgbClr val="FCEBCB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185198-C6DB-E06E-4B81-829748535323}"/>
                </a:ext>
              </a:extLst>
            </p:cNvPr>
            <p:cNvSpPr/>
            <p:nvPr/>
          </p:nvSpPr>
          <p:spPr>
            <a:xfrm>
              <a:off x="3411167" y="3101501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B6B7DA-03B3-B9F6-478C-5A5A09815D6C}"/>
                </a:ext>
              </a:extLst>
            </p:cNvPr>
            <p:cNvSpPr/>
            <p:nvPr/>
          </p:nvSpPr>
          <p:spPr>
            <a:xfrm>
              <a:off x="2477311" y="3602476"/>
              <a:ext cx="343711" cy="34371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3E2C33-00AC-EFF8-60F4-DDBED305D29E}"/>
                </a:ext>
              </a:extLst>
            </p:cNvPr>
            <p:cNvSpPr/>
            <p:nvPr/>
          </p:nvSpPr>
          <p:spPr>
            <a:xfrm>
              <a:off x="2944239" y="3602475"/>
              <a:ext cx="343711" cy="34371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5E14ED-42DF-ED8D-74C3-6AF686190C73}"/>
                </a:ext>
              </a:extLst>
            </p:cNvPr>
            <p:cNvSpPr/>
            <p:nvPr/>
          </p:nvSpPr>
          <p:spPr>
            <a:xfrm>
              <a:off x="3411167" y="3595991"/>
              <a:ext cx="343711" cy="343711"/>
            </a:xfrm>
            <a:prstGeom prst="rect">
              <a:avLst/>
            </a:prstGeom>
            <a:solidFill>
              <a:srgbClr val="809076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0BA63F-C28A-BB93-9D39-D3E6A3A0A1A3}"/>
                  </a:ext>
                </a:extLst>
              </p:cNvPr>
              <p:cNvSpPr txBox="1"/>
              <p:nvPr/>
            </p:nvSpPr>
            <p:spPr>
              <a:xfrm>
                <a:off x="1197649" y="992514"/>
                <a:ext cx="284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0BA63F-C28A-BB93-9D39-D3E6A3A0A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49" y="992514"/>
                <a:ext cx="284758" cy="276999"/>
              </a:xfrm>
              <a:prstGeom prst="rect">
                <a:avLst/>
              </a:prstGeom>
              <a:blipFill>
                <a:blip r:embed="rId4"/>
                <a:stretch>
                  <a:fillRect l="-8696" r="-869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339E2D-91C6-30E7-EDBB-227346CF27B5}"/>
                  </a:ext>
                </a:extLst>
              </p:cNvPr>
              <p:cNvSpPr txBox="1"/>
              <p:nvPr/>
            </p:nvSpPr>
            <p:spPr>
              <a:xfrm>
                <a:off x="1664577" y="985175"/>
                <a:ext cx="290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339E2D-91C6-30E7-EDBB-227346CF2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577" y="985175"/>
                <a:ext cx="290079" cy="276999"/>
              </a:xfrm>
              <a:prstGeom prst="rect">
                <a:avLst/>
              </a:prstGeom>
              <a:blipFill>
                <a:blip r:embed="rId5"/>
                <a:stretch>
                  <a:fillRect l="-12500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A7E050-7B24-BB6D-44F6-BB36D0B99FB6}"/>
                  </a:ext>
                </a:extLst>
              </p:cNvPr>
              <p:cNvSpPr txBox="1"/>
              <p:nvPr/>
            </p:nvSpPr>
            <p:spPr>
              <a:xfrm>
                <a:off x="2136826" y="992513"/>
                <a:ext cx="290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A7E050-7B24-BB6D-44F6-BB36D0B9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826" y="992513"/>
                <a:ext cx="290079" cy="276999"/>
              </a:xfrm>
              <a:prstGeom prst="rect">
                <a:avLst/>
              </a:prstGeom>
              <a:blipFill>
                <a:blip r:embed="rId6"/>
                <a:stretch>
                  <a:fillRect l="-8333" r="-41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DACFFE-4611-22F1-6CCC-7FF85137EE74}"/>
                  </a:ext>
                </a:extLst>
              </p:cNvPr>
              <p:cNvSpPr txBox="1"/>
              <p:nvPr/>
            </p:nvSpPr>
            <p:spPr>
              <a:xfrm>
                <a:off x="643467" y="1418139"/>
                <a:ext cx="444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DACFFE-4611-22F1-6CCC-7FF85137E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67" y="1418139"/>
                <a:ext cx="444289" cy="276999"/>
              </a:xfrm>
              <a:prstGeom prst="rect">
                <a:avLst/>
              </a:prstGeom>
              <a:blipFill>
                <a:blip r:embed="rId7"/>
                <a:stretch>
                  <a:fillRect l="-11111" r="-277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456155-A265-775E-AB43-A2AD48D50A17}"/>
                  </a:ext>
                </a:extLst>
              </p:cNvPr>
              <p:cNvSpPr txBox="1"/>
              <p:nvPr/>
            </p:nvSpPr>
            <p:spPr>
              <a:xfrm>
                <a:off x="643467" y="1912629"/>
                <a:ext cx="4496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456155-A265-775E-AB43-A2AD48D50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67" y="1912629"/>
                <a:ext cx="449610" cy="276999"/>
              </a:xfrm>
              <a:prstGeom prst="rect">
                <a:avLst/>
              </a:prstGeom>
              <a:blipFill>
                <a:blip r:embed="rId8"/>
                <a:stretch>
                  <a:fillRect l="-11111" r="-555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3E19C0-16F4-3F0A-2B9E-841349A1D15A}"/>
                  </a:ext>
                </a:extLst>
              </p:cNvPr>
              <p:cNvSpPr txBox="1"/>
              <p:nvPr/>
            </p:nvSpPr>
            <p:spPr>
              <a:xfrm>
                <a:off x="643467" y="2413603"/>
                <a:ext cx="4496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3E19C0-16F4-3F0A-2B9E-841349A1D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67" y="2413603"/>
                <a:ext cx="449610" cy="276999"/>
              </a:xfrm>
              <a:prstGeom prst="rect">
                <a:avLst/>
              </a:prstGeom>
              <a:blipFill>
                <a:blip r:embed="rId9"/>
                <a:stretch>
                  <a:fillRect l="-11111" r="-555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CF53A272-9148-FB50-6811-E1AF937104F9}"/>
              </a:ext>
            </a:extLst>
          </p:cNvPr>
          <p:cNvGrpSpPr/>
          <p:nvPr/>
        </p:nvGrpSpPr>
        <p:grpSpPr>
          <a:xfrm>
            <a:off x="3900284" y="867089"/>
            <a:ext cx="3423869" cy="2051830"/>
            <a:chOff x="3196216" y="740067"/>
            <a:chExt cx="3423869" cy="2051830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DA4A53A3-E960-8A19-34CB-492297865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8" t="30905" r="1559" b="28015"/>
            <a:stretch>
              <a:fillRect/>
            </a:stretch>
          </p:blipFill>
          <p:spPr bwMode="auto">
            <a:xfrm>
              <a:off x="4493358" y="740067"/>
              <a:ext cx="2126727" cy="89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B4656EE-64B9-1F11-FB81-399B6D9AA2BF}"/>
                    </a:ext>
                  </a:extLst>
                </p:cNvPr>
                <p:cNvSpPr txBox="1"/>
                <p:nvPr/>
              </p:nvSpPr>
              <p:spPr>
                <a:xfrm>
                  <a:off x="4705877" y="1621568"/>
                  <a:ext cx="2847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B4656EE-64B9-1F11-FB81-399B6D9AA2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5877" y="1621568"/>
                  <a:ext cx="284758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8333" r="-41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FA6B2DB-9BDB-3EB9-CBAA-860C2CDF1C8F}"/>
                    </a:ext>
                  </a:extLst>
                </p:cNvPr>
                <p:cNvSpPr txBox="1"/>
                <p:nvPr/>
              </p:nvSpPr>
              <p:spPr>
                <a:xfrm>
                  <a:off x="5456691" y="1615228"/>
                  <a:ext cx="2900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FA6B2DB-9BDB-3EB9-CBAA-860C2CDF1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6691" y="1615228"/>
                  <a:ext cx="290079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3043" r="-8696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AE7FD72-FB46-BCA6-94F6-E7734ACF7DA6}"/>
                    </a:ext>
                  </a:extLst>
                </p:cNvPr>
                <p:cNvSpPr txBox="1"/>
                <p:nvPr/>
              </p:nvSpPr>
              <p:spPr>
                <a:xfrm>
                  <a:off x="6174730" y="1611405"/>
                  <a:ext cx="2900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AE7FD72-FB46-BCA6-94F6-E7734ACF7D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4730" y="1611405"/>
                  <a:ext cx="290079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8333" r="-416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16C85E1C-B81C-E964-AB90-DE6624E44795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4210408" y="1898567"/>
              <a:ext cx="637848" cy="843608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6CD3310B-7720-376D-90B2-E14388DA2B10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V="1">
              <a:off x="4210408" y="1892227"/>
              <a:ext cx="1391323" cy="859568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>
              <a:extLst>
                <a:ext uri="{FF2B5EF4-FFF2-40B4-BE49-F238E27FC236}">
                  <a16:creationId xmlns:a16="http://schemas.microsoft.com/office/drawing/2014/main" id="{F916AFBC-F6EC-D204-56B6-881008575B74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 flipV="1">
              <a:off x="4210408" y="1888404"/>
              <a:ext cx="2109362" cy="859568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C0AE8FF-F1A9-B0B9-CFE0-17634A2239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6" t="32414" r="74716" b="28776"/>
            <a:stretch>
              <a:fillRect/>
            </a:stretch>
          </p:blipFill>
          <p:spPr bwMode="auto">
            <a:xfrm>
              <a:off x="3196216" y="1384784"/>
              <a:ext cx="1014192" cy="1407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47A63D9-A922-E9BA-0279-05D73F779657}"/>
              </a:ext>
            </a:extLst>
          </p:cNvPr>
          <p:cNvSpPr txBox="1"/>
          <p:nvPr/>
        </p:nvSpPr>
        <p:spPr>
          <a:xfrm>
            <a:off x="643467" y="2897539"/>
            <a:ext cx="2427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Teammate Generation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6FBA6E-9CC5-24E6-1993-672EB4CD747B}"/>
              </a:ext>
            </a:extLst>
          </p:cNvPr>
          <p:cNvSpPr txBox="1"/>
          <p:nvPr/>
        </p:nvSpPr>
        <p:spPr>
          <a:xfrm>
            <a:off x="8934512" y="2789817"/>
            <a:ext cx="2427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AHT Evaluation with Unknown Teammates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F7EF32-8640-7F6F-3D63-22485B9183BF}"/>
              </a:ext>
            </a:extLst>
          </p:cNvPr>
          <p:cNvSpPr txBox="1"/>
          <p:nvPr/>
        </p:nvSpPr>
        <p:spPr>
          <a:xfrm>
            <a:off x="4596566" y="2897539"/>
            <a:ext cx="2427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AHT Training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04AE31-2ADF-7469-DF46-5816FC3E6ACE}"/>
              </a:ext>
            </a:extLst>
          </p:cNvPr>
          <p:cNvGrpSpPr/>
          <p:nvPr/>
        </p:nvGrpSpPr>
        <p:grpSpPr>
          <a:xfrm>
            <a:off x="8283887" y="577334"/>
            <a:ext cx="3092323" cy="2165100"/>
            <a:chOff x="8296591" y="674050"/>
            <a:chExt cx="3092323" cy="2165100"/>
          </a:xfrm>
        </p:grpSpPr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75DFDFDD-D3FE-0A1E-D20C-5E2085C57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6" t="32414" r="74716" b="28776"/>
            <a:stretch>
              <a:fillRect/>
            </a:stretch>
          </p:blipFill>
          <p:spPr bwMode="auto">
            <a:xfrm>
              <a:off x="8296591" y="1360522"/>
              <a:ext cx="1014192" cy="1407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enerated image">
              <a:extLst>
                <a:ext uri="{FF2B5EF4-FFF2-40B4-BE49-F238E27FC236}">
                  <a16:creationId xmlns:a16="http://schemas.microsoft.com/office/drawing/2014/main" id="{CE68C017-270A-45DF-63B0-B89E16FDAD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30271" r="48261" b="25323"/>
            <a:stretch>
              <a:fillRect/>
            </a:stretch>
          </p:blipFill>
          <p:spPr bwMode="auto">
            <a:xfrm>
              <a:off x="9779566" y="674050"/>
              <a:ext cx="1609348" cy="1093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Generated image">
              <a:extLst>
                <a:ext uri="{FF2B5EF4-FFF2-40B4-BE49-F238E27FC236}">
                  <a16:creationId xmlns:a16="http://schemas.microsoft.com/office/drawing/2014/main" id="{A690661B-1631-3A47-C83D-A8F57391FD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71" t="30271" r="5765" b="25323"/>
            <a:stretch>
              <a:fillRect/>
            </a:stretch>
          </p:blipFill>
          <p:spPr bwMode="auto">
            <a:xfrm>
              <a:off x="9439544" y="1745901"/>
              <a:ext cx="1442617" cy="1093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E14707B-04AE-C5FE-E06C-D727352FC840}"/>
              </a:ext>
            </a:extLst>
          </p:cNvPr>
          <p:cNvSpPr/>
          <p:nvPr/>
        </p:nvSpPr>
        <p:spPr>
          <a:xfrm>
            <a:off x="3039446" y="1967323"/>
            <a:ext cx="460974" cy="307777"/>
          </a:xfrm>
          <a:prstGeom prst="rightArrow">
            <a:avLst/>
          </a:prstGeom>
          <a:solidFill>
            <a:srgbClr val="8EA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E21F4E74-5235-BDBB-817B-9556A363F5CA}"/>
              </a:ext>
            </a:extLst>
          </p:cNvPr>
          <p:cNvSpPr/>
          <p:nvPr/>
        </p:nvSpPr>
        <p:spPr>
          <a:xfrm>
            <a:off x="7587352" y="1967323"/>
            <a:ext cx="460974" cy="307777"/>
          </a:xfrm>
          <a:prstGeom prst="rightArrow">
            <a:avLst/>
          </a:prstGeom>
          <a:solidFill>
            <a:srgbClr val="8EA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FC7682-3079-945F-9579-B5E00F549AD9}"/>
              </a:ext>
            </a:extLst>
          </p:cNvPr>
          <p:cNvSpPr txBox="1"/>
          <p:nvPr/>
        </p:nvSpPr>
        <p:spPr>
          <a:xfrm>
            <a:off x="228600" y="356265"/>
            <a:ext cx="1067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Hoc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Teamwork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  <p:bldP spid="21" grpId="0"/>
      <p:bldP spid="22" grpId="0"/>
      <p:bldP spid="23" grpId="0"/>
      <p:bldP spid="41" grpId="0"/>
      <p:bldP spid="42" grpId="0"/>
      <p:bldP spid="43" grpId="0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BE788A-D297-FD71-F8E9-790189C1C61E}"/>
              </a:ext>
            </a:extLst>
          </p:cNvPr>
          <p:cNvCxnSpPr>
            <a:cxnSpLocks/>
          </p:cNvCxnSpPr>
          <p:nvPr/>
        </p:nvCxnSpPr>
        <p:spPr>
          <a:xfrm>
            <a:off x="8129706" y="3836925"/>
            <a:ext cx="4062294" cy="35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EC63D6E-7E23-F192-E0AB-95EFD62D47A2}"/>
              </a:ext>
            </a:extLst>
          </p:cNvPr>
          <p:cNvSpPr/>
          <p:nvPr/>
        </p:nvSpPr>
        <p:spPr>
          <a:xfrm>
            <a:off x="-3606" y="-13752"/>
            <a:ext cx="4076700" cy="1613948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2BA2B-46B2-A9D4-AFCA-6718AD43561B}"/>
              </a:ext>
            </a:extLst>
          </p:cNvPr>
          <p:cNvSpPr/>
          <p:nvPr/>
        </p:nvSpPr>
        <p:spPr>
          <a:xfrm>
            <a:off x="8129706" y="0"/>
            <a:ext cx="4076700" cy="1600194"/>
          </a:xfrm>
          <a:prstGeom prst="rect">
            <a:avLst/>
          </a:prstGeom>
          <a:solidFill>
            <a:srgbClr val="8EA1B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F42189-D9EC-B49C-4787-476C07C3F6B9}"/>
              </a:ext>
            </a:extLst>
          </p:cNvPr>
          <p:cNvSpPr/>
          <p:nvPr/>
        </p:nvSpPr>
        <p:spPr>
          <a:xfrm>
            <a:off x="4067292" y="0"/>
            <a:ext cx="4069647" cy="1600196"/>
          </a:xfrm>
          <a:prstGeom prst="rect">
            <a:avLst/>
          </a:prstGeom>
          <a:solidFill>
            <a:srgbClr val="F8D79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04DC9-B332-11C4-4655-3617E3D6ECBD}"/>
              </a:ext>
            </a:extLst>
          </p:cNvPr>
          <p:cNvSpPr txBox="1"/>
          <p:nvPr/>
        </p:nvSpPr>
        <p:spPr>
          <a:xfrm>
            <a:off x="983014" y="56239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284139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Communication</a:t>
            </a:r>
            <a:endParaRPr lang="en-US" sz="2400" b="1">
              <a:solidFill>
                <a:srgbClr val="284139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B7129-10A3-E51F-5D90-CA8C34729DF2}"/>
              </a:ext>
            </a:extLst>
          </p:cNvPr>
          <p:cNvSpPr txBox="1"/>
          <p:nvPr/>
        </p:nvSpPr>
        <p:spPr>
          <a:xfrm>
            <a:off x="8682159" y="384599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Multi-Agent Policy Generalization</a:t>
            </a:r>
            <a:endParaRPr lang="en-US" sz="2400" b="1">
              <a:solidFill>
                <a:schemeClr val="accent1">
                  <a:lumMod val="75000"/>
                </a:schemeClr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5F526-5AF6-0EA8-9E98-9F4E80BA60C6}"/>
              </a:ext>
            </a:extLst>
          </p:cNvPr>
          <p:cNvSpPr txBox="1"/>
          <p:nvPr/>
        </p:nvSpPr>
        <p:spPr>
          <a:xfrm>
            <a:off x="4616218" y="569266"/>
            <a:ext cx="297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BB683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Human Compatibility</a:t>
            </a:r>
            <a:endParaRPr lang="en-US" sz="2400" b="1">
              <a:solidFill>
                <a:srgbClr val="BB683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DD1384-DD28-194B-171E-2FB69888CB44}"/>
              </a:ext>
            </a:extLst>
          </p:cNvPr>
          <p:cNvSpPr txBox="1"/>
          <p:nvPr/>
        </p:nvSpPr>
        <p:spPr>
          <a:xfrm>
            <a:off x="2896149" y="2436675"/>
            <a:ext cx="281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Talking Vehicles</a:t>
            </a:r>
          </a:p>
          <a:p>
            <a:r>
              <a:rPr lang="en-US" altLang="zh-CN" sz="1600" b="1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6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Under Review 2025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E0B85E-32A7-957F-A3C5-260CC8D2FC9B}"/>
              </a:ext>
            </a:extLst>
          </p:cNvPr>
          <p:cNvSpPr txBox="1"/>
          <p:nvPr/>
        </p:nvSpPr>
        <p:spPr>
          <a:xfrm>
            <a:off x="7543800" y="2417460"/>
            <a:ext cx="2250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L-</a:t>
            </a:r>
            <a:r>
              <a:rPr lang="en-US" altLang="zh-CN" sz="2400" b="1" err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BRDiv</a:t>
            </a:r>
            <a:endParaRPr lang="en-US" altLang="zh-CN" sz="2400" b="1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Rahman and </a:t>
            </a:r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AAAI 2024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0584C9-238F-9F45-F5B6-AE7085EBFED6}"/>
              </a:ext>
            </a:extLst>
          </p:cNvPr>
          <p:cNvCxnSpPr>
            <a:cxnSpLocks/>
          </p:cNvCxnSpPr>
          <p:nvPr/>
        </p:nvCxnSpPr>
        <p:spPr>
          <a:xfrm flipV="1">
            <a:off x="4062295" y="3833653"/>
            <a:ext cx="4068126" cy="3622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EDE8A3-B07F-AFB7-44F7-C414504F4E96}"/>
              </a:ext>
            </a:extLst>
          </p:cNvPr>
          <p:cNvCxnSpPr>
            <a:cxnSpLocks/>
          </p:cNvCxnSpPr>
          <p:nvPr/>
        </p:nvCxnSpPr>
        <p:spPr>
          <a:xfrm>
            <a:off x="0" y="3828570"/>
            <a:ext cx="4067292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03C7C8-3A5A-B2BA-416D-C6CA5BD04E3E}"/>
              </a:ext>
            </a:extLst>
          </p:cNvPr>
          <p:cNvSpPr txBox="1"/>
          <p:nvPr/>
        </p:nvSpPr>
        <p:spPr>
          <a:xfrm>
            <a:off x="485895" y="3925973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COOPERNAUT</a:t>
            </a:r>
          </a:p>
          <a:p>
            <a:r>
              <a:rPr lang="en-US" altLang="zh-CN" sz="1600" b="1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Cui</a:t>
            </a:r>
            <a:r>
              <a:rPr lang="en-US" altLang="zh-CN" sz="1600">
                <a:solidFill>
                  <a:schemeClr val="accent3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 et al. CVPR 2022</a:t>
            </a:r>
            <a:endParaRPr lang="en-US" sz="1600">
              <a:solidFill>
                <a:schemeClr val="accent3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3F7F1C-5700-F0BA-7CA0-9264FB3DB94B}"/>
              </a:ext>
            </a:extLst>
          </p:cNvPr>
          <p:cNvSpPr txBox="1"/>
          <p:nvPr/>
        </p:nvSpPr>
        <p:spPr>
          <a:xfrm>
            <a:off x="5181600" y="3925973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BB68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FLOW</a:t>
            </a:r>
          </a:p>
          <a:p>
            <a:r>
              <a:rPr lang="en-US" altLang="zh-CN" sz="1600" b="1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rgbClr val="BB683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AAMAS 2021</a:t>
            </a:r>
            <a:endParaRPr lang="en-US" sz="1600">
              <a:solidFill>
                <a:srgbClr val="BB683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F0932C-9125-9A2E-707B-9692146D89A3}"/>
              </a:ext>
            </a:extLst>
          </p:cNvPr>
          <p:cNvSpPr txBox="1"/>
          <p:nvPr/>
        </p:nvSpPr>
        <p:spPr>
          <a:xfrm>
            <a:off x="9807564" y="3944506"/>
            <a:ext cx="2298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MACTA</a:t>
            </a:r>
          </a:p>
          <a:p>
            <a:r>
              <a:rPr lang="en-US" altLang="zh-CN" sz="1600" b="1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Cui</a:t>
            </a:r>
            <a:r>
              <a:rPr lang="en-US" altLang="zh-CN" sz="1600">
                <a:solidFill>
                  <a:schemeClr val="tx2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et al. ICLR 2023</a:t>
            </a:r>
            <a:endParaRPr lang="en-US" sz="1600">
              <a:solidFill>
                <a:schemeClr val="tx2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1C270F8-63CB-09D9-06D5-45CB5F69BBEA}"/>
              </a:ext>
            </a:extLst>
          </p:cNvPr>
          <p:cNvSpPr/>
          <p:nvPr/>
        </p:nvSpPr>
        <p:spPr>
          <a:xfrm>
            <a:off x="5937440" y="3750559"/>
            <a:ext cx="152400" cy="152400"/>
          </a:xfrm>
          <a:prstGeom prst="ellipse">
            <a:avLst/>
          </a:prstGeom>
          <a:solidFill>
            <a:srgbClr val="DF7E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6693D05-1A78-588C-F267-2D65B98C6606}"/>
              </a:ext>
            </a:extLst>
          </p:cNvPr>
          <p:cNvSpPr/>
          <p:nvPr/>
        </p:nvSpPr>
        <p:spPr>
          <a:xfrm>
            <a:off x="10020282" y="3754826"/>
            <a:ext cx="152400" cy="152400"/>
          </a:xfrm>
          <a:prstGeom prst="ellipse">
            <a:avLst/>
          </a:prstGeom>
          <a:solidFill>
            <a:srgbClr val="8EA1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76334BE-0909-889C-01F7-F3627B6E517A}"/>
              </a:ext>
            </a:extLst>
          </p:cNvPr>
          <p:cNvSpPr/>
          <p:nvPr/>
        </p:nvSpPr>
        <p:spPr>
          <a:xfrm>
            <a:off x="1371600" y="3750559"/>
            <a:ext cx="152400" cy="152400"/>
          </a:xfrm>
          <a:prstGeom prst="ellipse">
            <a:avLst/>
          </a:prstGeom>
          <a:solidFill>
            <a:srgbClr val="8090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100A24-19C2-7C69-C93F-310B6A57A865}"/>
              </a:ext>
            </a:extLst>
          </p:cNvPr>
          <p:cNvSpPr/>
          <p:nvPr/>
        </p:nvSpPr>
        <p:spPr>
          <a:xfrm>
            <a:off x="3657260" y="3408158"/>
            <a:ext cx="831667" cy="831667"/>
          </a:xfrm>
          <a:prstGeom prst="ellipse">
            <a:avLst/>
          </a:prstGeom>
          <a:solidFill>
            <a:srgbClr val="809076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F48B8DD-6401-17A7-F257-77BA866612C9}"/>
              </a:ext>
            </a:extLst>
          </p:cNvPr>
          <p:cNvSpPr/>
          <p:nvPr/>
        </p:nvSpPr>
        <p:spPr>
          <a:xfrm>
            <a:off x="7769889" y="3408158"/>
            <a:ext cx="831667" cy="831667"/>
          </a:xfrm>
          <a:prstGeom prst="ellipse">
            <a:avLst/>
          </a:prstGeom>
          <a:solidFill>
            <a:srgbClr val="8EA1BD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72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04D75-7018-ECDF-9CB6-BBDC4FDB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742886-55CD-AA78-BAF6-7E2208004EFD}"/>
              </a:ext>
            </a:extLst>
          </p:cNvPr>
          <p:cNvSpPr txBox="1"/>
          <p:nvPr/>
        </p:nvSpPr>
        <p:spPr>
          <a:xfrm>
            <a:off x="2296071" y="2651621"/>
            <a:ext cx="75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L-</a:t>
            </a:r>
            <a:r>
              <a:rPr lang="en-US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BRDiv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 among the first to </a:t>
            </a:r>
            <a:r>
              <a:rPr lang="en-US" altLang="zh-CN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understand</a:t>
            </a:r>
            <a:r>
              <a:rPr lang="zh-CN" alt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adversarial diversity in cooperative games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3FD8D9-63BD-1844-9CD2-F2D529C06343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0DE27A-680A-A056-7452-36877652643A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92040-B0CC-5741-7944-2E33C62E4277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9461B-FAEE-5950-0598-5C078106AE82}"/>
              </a:ext>
            </a:extLst>
          </p:cNvPr>
          <p:cNvSpPr txBox="1"/>
          <p:nvPr/>
        </p:nvSpPr>
        <p:spPr>
          <a:xfrm>
            <a:off x="4878974" y="3660742"/>
            <a:ext cx="243404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640"/>
              </a:spcBef>
            </a:pPr>
            <a:r>
              <a:rPr lang="en-US" sz="140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LIPO (</a:t>
            </a:r>
            <a:r>
              <a:rPr lang="en-US" sz="140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Charakorn</a:t>
            </a:r>
            <a:r>
              <a:rPr lang="en-US" sz="140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al., 2023)</a:t>
            </a:r>
          </a:p>
          <a:p>
            <a:pPr rtl="0" fontAlgn="base">
              <a:spcBef>
                <a:spcPts val="640"/>
              </a:spcBef>
            </a:pPr>
            <a:r>
              <a:rPr lang="en-US" sz="1400" u="none" strike="noStrike" dirty="0" err="1">
                <a:solidFill>
                  <a:schemeClr val="bg2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BRDiv</a:t>
            </a:r>
            <a:r>
              <a:rPr lang="en-US" sz="140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 (Rahman et al., 2023)</a:t>
            </a:r>
          </a:p>
          <a:p>
            <a:pPr rtl="0" fontAlgn="base">
              <a:spcBef>
                <a:spcPts val="640"/>
              </a:spcBef>
            </a:pPr>
            <a:r>
              <a:rPr lang="en-US" sz="1400" u="none" strike="noStrike" dirty="0">
                <a:solidFill>
                  <a:schemeClr val="bg2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ADVERSITY (Cui et al., 2023)</a:t>
            </a:r>
          </a:p>
        </p:txBody>
      </p:sp>
    </p:spTree>
    <p:extLst>
      <p:ext uri="{BB962C8B-B14F-4D97-AF65-F5344CB8AC3E}">
        <p14:creationId xmlns:p14="http://schemas.microsoft.com/office/powerpoint/2010/main" val="318368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3F07A5-E9F3-FB9B-B9B0-3BABD0DD8885}"/>
              </a:ext>
            </a:extLst>
          </p:cNvPr>
          <p:cNvSpPr txBox="1"/>
          <p:nvPr/>
        </p:nvSpPr>
        <p:spPr>
          <a:xfrm>
            <a:off x="3429000" y="3244334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</a:t>
            </a:r>
            <a:r>
              <a:rPr lang="zh-CN" altLang="en-US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</a:t>
            </a:r>
            <a:endParaRPr lang="en-US" sz="24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29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47D221E-EA88-1260-0926-D9B9231DB916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Open-ended Ad Hoc Teamwork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opperplate Gothic Bold" panose="020E07050202060204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BAD418-24D3-C4F7-E405-7B7416946AF7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557E5-005A-0542-830C-310EA3211438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F683E4-7818-237C-B584-9796C743A62E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68822-4077-F91D-2EA1-628C1DBFC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3" y="1522966"/>
            <a:ext cx="12158077" cy="46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7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FE04E-AF22-C09A-0572-9DAB13706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1999"/>
            <a:ext cx="12007466" cy="59628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88F056-669F-8836-2128-A211A011821B}"/>
              </a:ext>
            </a:extLst>
          </p:cNvPr>
          <p:cNvSpPr/>
          <p:nvPr/>
        </p:nvSpPr>
        <p:spPr>
          <a:xfrm>
            <a:off x="-9227" y="0"/>
            <a:ext cx="406585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  <a:highlight>
                <a:srgbClr val="C0C0C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9A93C-4A98-2F71-BE73-2A2C0823C062}"/>
              </a:ext>
            </a:extLst>
          </p:cNvPr>
          <p:cNvSpPr/>
          <p:nvPr/>
        </p:nvSpPr>
        <p:spPr>
          <a:xfrm>
            <a:off x="8129706" y="0"/>
            <a:ext cx="4062294" cy="152400"/>
          </a:xfrm>
          <a:prstGeom prst="rect">
            <a:avLst/>
          </a:prstGeom>
          <a:solidFill>
            <a:srgbClr val="8EA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13D9A-CEFF-1BA2-7DEC-348262BC931C}"/>
              </a:ext>
            </a:extLst>
          </p:cNvPr>
          <p:cNvSpPr/>
          <p:nvPr/>
        </p:nvSpPr>
        <p:spPr>
          <a:xfrm>
            <a:off x="4060240" y="0"/>
            <a:ext cx="4076699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2CFF6-467E-8108-5EB4-B5BE30621BE9}"/>
              </a:ext>
            </a:extLst>
          </p:cNvPr>
          <p:cNvSpPr txBox="1"/>
          <p:nvPr/>
        </p:nvSpPr>
        <p:spPr>
          <a:xfrm>
            <a:off x="228600" y="356265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Towards Super-human Pokémon AI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opperplate Gothic Bold" panose="020E07050202060204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301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397729-775C-3D9D-2990-6ED238C19715}"/>
              </a:ext>
            </a:extLst>
          </p:cNvPr>
          <p:cNvSpPr txBox="1"/>
          <p:nvPr/>
        </p:nvSpPr>
        <p:spPr>
          <a:xfrm>
            <a:off x="228600" y="1634040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 Hoc Teamwork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opperplate Gothic Bold" panose="020E07050202060204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D6F40-34A3-513C-D1E8-C720EBD3ABA4}"/>
              </a:ext>
            </a:extLst>
          </p:cNvPr>
          <p:cNvSpPr txBox="1"/>
          <p:nvPr/>
        </p:nvSpPr>
        <p:spPr>
          <a:xfrm>
            <a:off x="228600" y="2162521"/>
            <a:ext cx="761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General-Sum N-Agent L-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BRDiv</a:t>
            </a:r>
            <a:endParaRPr lang="en-US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 Hoc Teamwork Benchmark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opperplate Gothic Bold" panose="020E07050202060204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22D41-60E9-E782-B092-A8F7A204049A}"/>
              </a:ext>
            </a:extLst>
          </p:cNvPr>
          <p:cNvSpPr txBox="1"/>
          <p:nvPr/>
        </p:nvSpPr>
        <p:spPr>
          <a:xfrm>
            <a:off x="228600" y="4049148"/>
            <a:ext cx="7613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Natural language communication and collaboration for embodied agents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Multi-agent strategic reasoning for LLMs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Multi-agent collaboration safety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0FF03-F2FA-28CD-3025-C755332963EE}"/>
              </a:ext>
            </a:extLst>
          </p:cNvPr>
          <p:cNvSpPr txBox="1"/>
          <p:nvPr/>
        </p:nvSpPr>
        <p:spPr>
          <a:xfrm>
            <a:off x="228600" y="356265"/>
            <a:ext cx="1067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3E574-297F-1269-A680-6BBF54CF1991}"/>
              </a:ext>
            </a:extLst>
          </p:cNvPr>
          <p:cNvSpPr txBox="1"/>
          <p:nvPr/>
        </p:nvSpPr>
        <p:spPr>
          <a:xfrm>
            <a:off x="228600" y="3587483"/>
            <a:ext cx="761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opperplate Gothic Bold" panose="020E07050202060204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6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E4794F-AEE8-FB4B-7FAB-61B2AFCF1D79}"/>
              </a:ext>
            </a:extLst>
          </p:cNvPr>
          <p:cNvSpPr txBox="1"/>
          <p:nvPr/>
        </p:nvSpPr>
        <p:spPr>
          <a:xfrm>
            <a:off x="3467100" y="3244334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Conclusion</a:t>
            </a:r>
            <a:endParaRPr lang="en-US" sz="24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54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02FBA-665A-4156-A9FF-A20467E19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B7C85D6-8B51-BA8A-F72B-857845BF6B7A}"/>
              </a:ext>
            </a:extLst>
          </p:cNvPr>
          <p:cNvSpPr txBox="1"/>
          <p:nvPr/>
        </p:nvSpPr>
        <p:spPr>
          <a:xfrm>
            <a:off x="3721815" y="476523"/>
            <a:ext cx="4775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Socialized Generalist Agents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B13701-EF80-A469-C4B1-0A1CAD7E7622}"/>
              </a:ext>
            </a:extLst>
          </p:cNvPr>
          <p:cNvCxnSpPr/>
          <p:nvPr/>
        </p:nvCxnSpPr>
        <p:spPr>
          <a:xfrm flipV="1">
            <a:off x="5562595" y="1676400"/>
            <a:ext cx="0" cy="21336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A8D19CB-025E-9BFD-B4B1-3EFA4841BFB4}"/>
              </a:ext>
            </a:extLst>
          </p:cNvPr>
          <p:cNvSpPr txBox="1"/>
          <p:nvPr/>
        </p:nvSpPr>
        <p:spPr>
          <a:xfrm>
            <a:off x="5417140" y="1168507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  <a:endParaRPr lang="en-US" sz="2400">
              <a:solidFill>
                <a:schemeClr val="accent6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F272ED-D70D-B8CD-B81F-D9459B6019B0}"/>
              </a:ext>
            </a:extLst>
          </p:cNvPr>
          <p:cNvCxnSpPr>
            <a:cxnSpLocks/>
          </p:cNvCxnSpPr>
          <p:nvPr/>
        </p:nvCxnSpPr>
        <p:spPr>
          <a:xfrm>
            <a:off x="5562595" y="3810000"/>
            <a:ext cx="2971800" cy="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5ADA7D6-9E59-77A8-7592-ABC821A26C32}"/>
              </a:ext>
            </a:extLst>
          </p:cNvPr>
          <p:cNvSpPr txBox="1"/>
          <p:nvPr/>
        </p:nvSpPr>
        <p:spPr>
          <a:xfrm>
            <a:off x="8686795" y="3348335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Multi-Agent Policy Generalization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15F77A-BFB7-26AB-EF3D-061D4A8CEC47}"/>
              </a:ext>
            </a:extLst>
          </p:cNvPr>
          <p:cNvCxnSpPr>
            <a:cxnSpLocks/>
          </p:cNvCxnSpPr>
          <p:nvPr/>
        </p:nvCxnSpPr>
        <p:spPr>
          <a:xfrm flipH="1">
            <a:off x="3962395" y="3810000"/>
            <a:ext cx="1600200" cy="1600200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1E8550-3719-ABEE-30D3-4EE934D22449}"/>
              </a:ext>
            </a:extLst>
          </p:cNvPr>
          <p:cNvSpPr txBox="1"/>
          <p:nvPr/>
        </p:nvSpPr>
        <p:spPr>
          <a:xfrm>
            <a:off x="1676400" y="5036403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BB68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Compatibility</a:t>
            </a:r>
            <a:endParaRPr lang="en-US" sz="2400">
              <a:solidFill>
                <a:srgbClr val="BB683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ED39D-9230-5B86-03A4-AE30AF8C3927}"/>
              </a:ext>
            </a:extLst>
          </p:cNvPr>
          <p:cNvSpPr txBox="1"/>
          <p:nvPr/>
        </p:nvSpPr>
        <p:spPr>
          <a:xfrm>
            <a:off x="2985949" y="482708"/>
            <a:ext cx="1629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Towards</a:t>
            </a:r>
            <a:r>
              <a:rPr lang="zh-CN" alt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99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5873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8B36D-51BC-3D93-8CED-56D75A1DA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EC31DE1-5D56-40BC-371D-FD1E8FB9DBD4}"/>
              </a:ext>
            </a:extLst>
          </p:cNvPr>
          <p:cNvSpPr txBox="1"/>
          <p:nvPr/>
        </p:nvSpPr>
        <p:spPr>
          <a:xfrm>
            <a:off x="2985949" y="482708"/>
            <a:ext cx="6220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Towards</a:t>
            </a:r>
            <a:r>
              <a:rPr lang="zh-CN" alt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Socialized Generalist Agents</a:t>
            </a: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9383B7-4FCC-3EF9-161D-94DC14FC63F8}"/>
              </a:ext>
            </a:extLst>
          </p:cNvPr>
          <p:cNvCxnSpPr/>
          <p:nvPr/>
        </p:nvCxnSpPr>
        <p:spPr>
          <a:xfrm flipV="1">
            <a:off x="5562595" y="1676400"/>
            <a:ext cx="0" cy="21336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0981414-A9D0-7F98-6375-CCA402F341CF}"/>
              </a:ext>
            </a:extLst>
          </p:cNvPr>
          <p:cNvSpPr txBox="1"/>
          <p:nvPr/>
        </p:nvSpPr>
        <p:spPr>
          <a:xfrm>
            <a:off x="5417140" y="1168507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  <a:endParaRPr lang="en-US" sz="2400">
              <a:solidFill>
                <a:schemeClr val="accent6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136EDB-F42D-E3D1-2467-0C8EE679BE10}"/>
              </a:ext>
            </a:extLst>
          </p:cNvPr>
          <p:cNvCxnSpPr>
            <a:cxnSpLocks/>
          </p:cNvCxnSpPr>
          <p:nvPr/>
        </p:nvCxnSpPr>
        <p:spPr>
          <a:xfrm>
            <a:off x="5562595" y="3810000"/>
            <a:ext cx="2971800" cy="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7EA3A8D-A0D1-EEDA-8CB5-B59D6970CA19}"/>
              </a:ext>
            </a:extLst>
          </p:cNvPr>
          <p:cNvSpPr txBox="1"/>
          <p:nvPr/>
        </p:nvSpPr>
        <p:spPr>
          <a:xfrm>
            <a:off x="8686795" y="3348335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tx2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Multi-Agent Policy Generalization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A9120D-FC4D-68EE-382D-7DCA7B622875}"/>
              </a:ext>
            </a:extLst>
          </p:cNvPr>
          <p:cNvCxnSpPr>
            <a:cxnSpLocks/>
          </p:cNvCxnSpPr>
          <p:nvPr/>
        </p:nvCxnSpPr>
        <p:spPr>
          <a:xfrm flipH="1">
            <a:off x="3962395" y="3810000"/>
            <a:ext cx="1600200" cy="1600200"/>
          </a:xfrm>
          <a:prstGeom prst="straightConnector1">
            <a:avLst/>
          </a:prstGeom>
          <a:ln w="38100">
            <a:solidFill>
              <a:srgbClr val="BB683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6E9C496-51B6-E9A4-9950-AC119038D9F9}"/>
              </a:ext>
            </a:extLst>
          </p:cNvPr>
          <p:cNvSpPr txBox="1"/>
          <p:nvPr/>
        </p:nvSpPr>
        <p:spPr>
          <a:xfrm>
            <a:off x="1676400" y="5036403"/>
            <a:ext cx="297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BB68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Human Compatibility</a:t>
            </a:r>
            <a:endParaRPr lang="en-US" sz="2400">
              <a:solidFill>
                <a:srgbClr val="BB683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374B53-1ABE-FDD7-2E85-EAE442737927}"/>
              </a:ext>
            </a:extLst>
          </p:cNvPr>
          <p:cNvCxnSpPr>
            <a:cxnSpLocks/>
          </p:cNvCxnSpPr>
          <p:nvPr/>
        </p:nvCxnSpPr>
        <p:spPr>
          <a:xfrm flipH="1">
            <a:off x="4648195" y="4724400"/>
            <a:ext cx="1828805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F962D4-CFA3-6406-675E-055F7279398F}"/>
              </a:ext>
            </a:extLst>
          </p:cNvPr>
          <p:cNvCxnSpPr>
            <a:cxnSpLocks/>
          </p:cNvCxnSpPr>
          <p:nvPr/>
        </p:nvCxnSpPr>
        <p:spPr>
          <a:xfrm flipH="1">
            <a:off x="6476994" y="3809999"/>
            <a:ext cx="914406" cy="914401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5FE898-A804-602D-A587-547D7028FE66}"/>
              </a:ext>
            </a:extLst>
          </p:cNvPr>
          <p:cNvCxnSpPr>
            <a:cxnSpLocks/>
          </p:cNvCxnSpPr>
          <p:nvPr/>
        </p:nvCxnSpPr>
        <p:spPr>
          <a:xfrm flipH="1" flipV="1">
            <a:off x="5562592" y="1981200"/>
            <a:ext cx="914408" cy="914402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8122C2-24AC-A8E7-DAE9-FA2751553F47}"/>
              </a:ext>
            </a:extLst>
          </p:cNvPr>
          <p:cNvCxnSpPr>
            <a:cxnSpLocks/>
          </p:cNvCxnSpPr>
          <p:nvPr/>
        </p:nvCxnSpPr>
        <p:spPr>
          <a:xfrm flipV="1">
            <a:off x="6476994" y="2895599"/>
            <a:ext cx="0" cy="182880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B98E21F-3057-9E99-8F50-F3BDB990FCC0}"/>
              </a:ext>
            </a:extLst>
          </p:cNvPr>
          <p:cNvSpPr txBox="1"/>
          <p:nvPr/>
        </p:nvSpPr>
        <p:spPr>
          <a:xfrm>
            <a:off x="7423179" y="3241106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L-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BRDiv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AF386-2CC5-B306-00F8-A7BEF9628696}"/>
              </a:ext>
            </a:extLst>
          </p:cNvPr>
          <p:cNvSpPr txBox="1"/>
          <p:nvPr/>
        </p:nvSpPr>
        <p:spPr>
          <a:xfrm>
            <a:off x="4203699" y="4072479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Flow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72EB1B-F52D-223E-C3A3-00F6817753E5}"/>
              </a:ext>
            </a:extLst>
          </p:cNvPr>
          <p:cNvSpPr txBox="1"/>
          <p:nvPr/>
        </p:nvSpPr>
        <p:spPr>
          <a:xfrm>
            <a:off x="6649569" y="3241106"/>
            <a:ext cx="773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MACTA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177659-8CBE-65F5-F068-3780BB8460F8}"/>
              </a:ext>
            </a:extLst>
          </p:cNvPr>
          <p:cNvSpPr txBox="1"/>
          <p:nvPr/>
        </p:nvSpPr>
        <p:spPr>
          <a:xfrm>
            <a:off x="4368290" y="2475665"/>
            <a:ext cx="1099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Coopernaut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2022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2DA28A-31A7-C24D-5ACD-BBE23C6726FA}"/>
              </a:ext>
            </a:extLst>
          </p:cNvPr>
          <p:cNvSpPr txBox="1"/>
          <p:nvPr/>
        </p:nvSpPr>
        <p:spPr>
          <a:xfrm>
            <a:off x="6474895" y="2406891"/>
            <a:ext cx="1384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Talking Vehicles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518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F8B0C3-4413-97A4-718B-DFFA75C046CF}"/>
              </a:ext>
            </a:extLst>
          </p:cNvPr>
          <p:cNvSpPr txBox="1"/>
          <p:nvPr/>
        </p:nvSpPr>
        <p:spPr>
          <a:xfrm>
            <a:off x="3467100" y="3244334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Acknowledgement </a:t>
            </a:r>
          </a:p>
        </p:txBody>
      </p:sp>
    </p:spTree>
    <p:extLst>
      <p:ext uri="{BB962C8B-B14F-4D97-AF65-F5344CB8AC3E}">
        <p14:creationId xmlns:p14="http://schemas.microsoft.com/office/powerpoint/2010/main" val="435845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718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A0597C1-4AB9-8AAC-C577-644F1FBAE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223" r="6390" b="-221"/>
          <a:stretch>
            <a:fillRect/>
          </a:stretch>
        </p:blipFill>
        <p:spPr bwMode="auto">
          <a:xfrm>
            <a:off x="196731" y="170453"/>
            <a:ext cx="3794884" cy="65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my Zhang">
            <a:extLst>
              <a:ext uri="{FF2B5EF4-FFF2-40B4-BE49-F238E27FC236}">
                <a16:creationId xmlns:a16="http://schemas.microsoft.com/office/drawing/2014/main" id="{44DEEC29-EB95-CB41-469D-9EC721CA3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r="2" b="13188"/>
          <a:stretch>
            <a:fillRect/>
          </a:stretch>
        </p:blipFill>
        <p:spPr bwMode="auto">
          <a:xfrm>
            <a:off x="4184141" y="165371"/>
            <a:ext cx="3826711" cy="31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3C94EEB9-1D64-9D60-76F4-CCB271694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r="-4" b="-4"/>
          <a:stretch>
            <a:fillRect/>
          </a:stretch>
        </p:blipFill>
        <p:spPr bwMode="auto">
          <a:xfrm>
            <a:off x="8193992" y="159910"/>
            <a:ext cx="3826711" cy="31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andeep Chinchali">
            <a:extLst>
              <a:ext uri="{FF2B5EF4-FFF2-40B4-BE49-F238E27FC236}">
                <a16:creationId xmlns:a16="http://schemas.microsoft.com/office/drawing/2014/main" id="{AD1A1D0D-3130-3CBF-C35D-DCC0D997A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024"/>
          <a:stretch>
            <a:fillRect/>
          </a:stretch>
        </p:blipFill>
        <p:spPr bwMode="auto">
          <a:xfrm>
            <a:off x="4184141" y="3512234"/>
            <a:ext cx="3826711" cy="31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D59BEEBC-AD65-EA1A-43C6-0B7F328CF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" t="13729" r="478" b="8115"/>
          <a:stretch>
            <a:fillRect/>
          </a:stretch>
        </p:blipFill>
        <p:spPr bwMode="auto">
          <a:xfrm>
            <a:off x="8193992" y="3505966"/>
            <a:ext cx="3826711" cy="31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5416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565754-5DBA-03E8-8C94-7EB570CEDFB7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CFCEC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CEC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A5C9AA-2BA7-5384-4710-8DBB23A7479F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FCEBC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CEC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55271B-0EC5-1DDE-67E9-02F83968879E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CEC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CF67F-0FE9-B60C-1464-60C79EC4F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002" y="1081811"/>
            <a:ext cx="7207404" cy="43270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11EE71-321D-FE0C-020D-F7D68F152FAC}"/>
                  </a:ext>
                </a:extLst>
              </p:cNvPr>
              <p:cNvSpPr txBox="1"/>
              <p:nvPr/>
            </p:nvSpPr>
            <p:spPr>
              <a:xfrm>
                <a:off x="5821964" y="5476940"/>
                <a:ext cx="553266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𝑖𝑛𝑑𝑖𝑣𝑖𝑑𝑢𝑎𝑙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∗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𝑠𝑒𝑙𝑓𝑖𝑠h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∗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𝑐𝑜𝑜𝑝𝑒𝑟𝑡𝑖𝑎𝑣𝑒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𝑏𝑜𝑛𝑢𝑠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11EE71-321D-FE0C-020D-F7D68F152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964" y="5476940"/>
                <a:ext cx="5532668" cy="299249"/>
              </a:xfrm>
              <a:prstGeom prst="rect">
                <a:avLst/>
              </a:prstGeom>
              <a:blipFill>
                <a:blip r:embed="rId4"/>
                <a:stretch>
                  <a:fillRect l="-458" t="-8000" r="-458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65D5EDD-57DC-2D18-F01E-7FF131A3BDA5}"/>
              </a:ext>
            </a:extLst>
          </p:cNvPr>
          <p:cNvSpPr txBox="1"/>
          <p:nvPr/>
        </p:nvSpPr>
        <p:spPr>
          <a:xfrm>
            <a:off x="312516" y="2955644"/>
            <a:ext cx="450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human behaviors lead to traffic congestions, a small portion of autonomous agents in the mixed-autonomy can help improve systematic efficiency in traffics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D0F193-9EAB-C017-642C-EB1D7B2DAB53}"/>
              </a:ext>
            </a:extLst>
          </p:cNvPr>
          <p:cNvSpPr txBox="1"/>
          <p:nvPr/>
        </p:nvSpPr>
        <p:spPr>
          <a:xfrm>
            <a:off x="312516" y="6308202"/>
            <a:ext cx="785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Cui, Jiaxun, et al. Scalable multiagent driving policies for reducing traffic congestion. AAMAS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4D20D3-8CB2-58F5-42CD-047E4801A918}"/>
              </a:ext>
            </a:extLst>
          </p:cNvPr>
          <p:cNvSpPr txBox="1"/>
          <p:nvPr/>
        </p:nvSpPr>
        <p:spPr>
          <a:xfrm>
            <a:off x="266700" y="521085"/>
            <a:ext cx="1191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1073259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9" name="Rectangle 820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0C031D5-19B7-5ABD-7DFF-BB2A226B16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6" t="11382" r="301" b="7695"/>
          <a:stretch>
            <a:fillRect/>
          </a:stretch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4FF4EE3-377E-CE10-3BD5-1858457415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" t="2283" r="3362" b="24153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8194" name="Picture 2" descr="Group Photo">
            <a:extLst>
              <a:ext uri="{FF2B5EF4-FFF2-40B4-BE49-F238E27FC236}">
                <a16:creationId xmlns:a16="http://schemas.microsoft.com/office/drawing/2014/main" id="{D6D325D7-A581-1356-1D7D-0E2181DA7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t="21821" r="4546" b="25094"/>
          <a:stretch>
            <a:fillRect/>
          </a:stretch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people posing for a photo with a cat&#10;&#10;AI-generated content may be incorrect.">
            <a:extLst>
              <a:ext uri="{FF2B5EF4-FFF2-40B4-BE49-F238E27FC236}">
                <a16:creationId xmlns:a16="http://schemas.microsoft.com/office/drawing/2014/main" id="{6C373383-7014-58A1-C237-975A095902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068" t="7148" r="-3979" b="8758"/>
          <a:stretch>
            <a:fillRect/>
          </a:stretch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5F797D5A-BB0F-7233-98DE-9E01FCA890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5F0E5620-3C17-52A6-423E-F94B4077E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cat sitting on a person's lap&#10;&#10;AI-generated content may be incorrect.">
            <a:extLst>
              <a:ext uri="{FF2B5EF4-FFF2-40B4-BE49-F238E27FC236}">
                <a16:creationId xmlns:a16="http://schemas.microsoft.com/office/drawing/2014/main" id="{7E8C3093-D79C-63F2-6EA4-B581D0A697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222" b="17778"/>
          <a:stretch>
            <a:fillRect/>
          </a:stretch>
        </p:blipFill>
        <p:spPr>
          <a:xfrm>
            <a:off x="-2144287" y="1660190"/>
            <a:ext cx="1822920" cy="18199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6504791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hallway with luggage&#10;&#10;AI-generated content may be incorrect.">
            <a:extLst>
              <a:ext uri="{FF2B5EF4-FFF2-40B4-BE49-F238E27FC236}">
                <a16:creationId xmlns:a16="http://schemas.microsoft.com/office/drawing/2014/main" id="{91068027-ED31-EA3A-ADCE-C189BD4D77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0" t="8389" r="12053" b="13404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9" name="Picture 8" descr="A person and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3C6353F5-10C0-A736-9894-537E16D601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06" r="12690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7" name="Picture 6" descr="A person and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2CAF03FC-1395-92A0-AE1C-AA2AC14893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83" t="1" r="1336" b="3120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Picture 4" descr="A person sitting outside in front of a brick building&#10;&#10;AI-generated content may be incorrect.">
            <a:extLst>
              <a:ext uri="{FF2B5EF4-FFF2-40B4-BE49-F238E27FC236}">
                <a16:creationId xmlns:a16="http://schemas.microsoft.com/office/drawing/2014/main" id="{0FA022F6-98BB-830B-4CFD-FDF414A94A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384" r="2" b="13136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17202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acebook Announces Its New Company Identity as &quot;Meta&quot;">
            <a:extLst>
              <a:ext uri="{FF2B5EF4-FFF2-40B4-BE49-F238E27FC236}">
                <a16:creationId xmlns:a16="http://schemas.microsoft.com/office/drawing/2014/main" id="{17BB8051-0891-4E67-5986-1CE27836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097154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B6CE40-C2FB-BD14-7659-37E4BC2FF08B}"/>
              </a:ext>
            </a:extLst>
          </p:cNvPr>
          <p:cNvSpPr txBox="1"/>
          <p:nvPr/>
        </p:nvSpPr>
        <p:spPr>
          <a:xfrm>
            <a:off x="3467100" y="3198167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</a:t>
            </a:r>
            <a:r>
              <a:rPr lang="zh-CN" altLang="en-US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</a:t>
            </a:r>
            <a:r>
              <a:rPr lang="zh-CN" altLang="en-US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Answer</a:t>
            </a:r>
            <a:endParaRPr lang="en-US" sz="24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30641E5-F722-66D0-931E-FE742959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819" y="3362856"/>
            <a:ext cx="5291666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B2BA700C-026E-1441-9164-9A9C8571A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3217" y="3429001"/>
            <a:ext cx="5291667" cy="20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139A8-89DE-5248-3157-54773879949A}"/>
              </a:ext>
            </a:extLst>
          </p:cNvPr>
          <p:cNvSpPr txBox="1"/>
          <p:nvPr/>
        </p:nvSpPr>
        <p:spPr>
          <a:xfrm>
            <a:off x="228600" y="356265"/>
            <a:ext cx="1067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Evaluation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Environments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2B548-2FAD-D6D6-3C71-725098369729}"/>
              </a:ext>
            </a:extLst>
          </p:cNvPr>
          <p:cNvSpPr txBox="1"/>
          <p:nvPr/>
        </p:nvSpPr>
        <p:spPr>
          <a:xfrm>
            <a:off x="228600" y="1378478"/>
            <a:ext cx="61005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buFont typeface="+mj-lt"/>
              <a:buAutoNum type="arabicPeriod"/>
            </a:pP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Repeated Matrix Game</a:t>
            </a:r>
          </a:p>
          <a:p>
            <a:pPr rtl="0" fontAlgn="base">
              <a:buFont typeface="+mj-lt"/>
              <a:buAutoNum type="arabicPeriod"/>
            </a:pP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Cooperative Reaching</a:t>
            </a:r>
          </a:p>
          <a:p>
            <a:pPr rtl="0" fontAlgn="base">
              <a:buFont typeface="+mj-lt"/>
              <a:buAutoNum type="arabicPeriod"/>
            </a:pP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Weighted Cooperative Reaching</a:t>
            </a:r>
          </a:p>
          <a:p>
            <a:pPr rtl="0" fontAlgn="base">
              <a:spcAft>
                <a:spcPts val="1200"/>
              </a:spcAft>
              <a:buFont typeface="+mj-lt"/>
              <a:buAutoNum type="arabicPeriod"/>
            </a:pPr>
            <a:r>
              <a:rPr lang="en-US" sz="1800" u="none" strike="noStrike" dirty="0">
                <a:solidFill>
                  <a:srgbClr val="595959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Level-based Foraging</a:t>
            </a:r>
          </a:p>
        </p:txBody>
      </p:sp>
    </p:spTree>
    <p:extLst>
      <p:ext uri="{BB962C8B-B14F-4D97-AF65-F5344CB8AC3E}">
        <p14:creationId xmlns:p14="http://schemas.microsoft.com/office/powerpoint/2010/main" val="16532577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773059-733C-B349-5C66-C92D56227454}"/>
              </a:ext>
            </a:extLst>
          </p:cNvPr>
          <p:cNvSpPr txBox="1"/>
          <p:nvPr/>
        </p:nvSpPr>
        <p:spPr>
          <a:xfrm>
            <a:off x="762000" y="1981201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“G</a:t>
            </a:r>
            <a:r>
              <a:rPr lang="en-US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eneral methods that leverage</a:t>
            </a:r>
          </a:p>
          <a:p>
            <a:r>
              <a:rPr lang="en-US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computation are ultimately the most effective, and by a large margin.</a:t>
            </a:r>
            <a:r>
              <a:rPr lang="en-US" altLang="zh-CN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”</a:t>
            </a:r>
            <a:endParaRPr lang="en-US" sz="240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14CDA-A94B-1C39-4115-7D5B18EC2E13}"/>
              </a:ext>
            </a:extLst>
          </p:cNvPr>
          <p:cNvSpPr txBox="1"/>
          <p:nvPr/>
        </p:nvSpPr>
        <p:spPr>
          <a:xfrm>
            <a:off x="2832100" y="3810000"/>
            <a:ext cx="417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by</a:t>
            </a:r>
            <a:r>
              <a:rPr lang="zh-CN" altLang="en-US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Richard</a:t>
            </a:r>
            <a:r>
              <a:rPr lang="zh-CN" altLang="en-US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S.</a:t>
            </a:r>
            <a:r>
              <a:rPr lang="zh-CN" altLang="en-US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Sutton</a:t>
            </a:r>
            <a:r>
              <a:rPr lang="zh-CN" altLang="en-US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on</a:t>
            </a:r>
            <a:r>
              <a:rPr lang="zh-CN" altLang="en-US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altLang="zh-CN" sz="2400">
                <a:latin typeface="Helvetica Neue Light" panose="02000403000000020004" pitchFamily="2" charset="0"/>
                <a:ea typeface="Helvetica Neue Light" panose="02000403000000020004" pitchFamily="2" charset="0"/>
              </a:rPr>
              <a:t>2019</a:t>
            </a:r>
            <a:endParaRPr lang="en-US" sz="240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C972C8B-6B4A-D12B-AA48-C3850B057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t="401" r="13005" b="711"/>
          <a:stretch>
            <a:fillRect/>
          </a:stretch>
        </p:blipFill>
        <p:spPr bwMode="auto">
          <a:xfrm>
            <a:off x="7391400" y="-1"/>
            <a:ext cx="4800600" cy="688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D1FD9-8379-C517-2D9C-C047334E0BD0}"/>
              </a:ext>
            </a:extLst>
          </p:cNvPr>
          <p:cNvSpPr txBox="1"/>
          <p:nvPr/>
        </p:nvSpPr>
        <p:spPr>
          <a:xfrm>
            <a:off x="7391400" y="6451510"/>
            <a:ext cx="472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Photo: Alberta Machine Intelligence Institute</a:t>
            </a:r>
          </a:p>
        </p:txBody>
      </p:sp>
    </p:spTree>
    <p:extLst>
      <p:ext uri="{BB962C8B-B14F-4D97-AF65-F5344CB8AC3E}">
        <p14:creationId xmlns:p14="http://schemas.microsoft.com/office/powerpoint/2010/main" val="296370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DF20F-0039-B003-609A-5824016C9C05}"/>
              </a:ext>
            </a:extLst>
          </p:cNvPr>
          <p:cNvSpPr txBox="1"/>
          <p:nvPr/>
        </p:nvSpPr>
        <p:spPr>
          <a:xfrm>
            <a:off x="685800" y="762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COOPERNAUT A Review </a:t>
            </a:r>
          </a:p>
        </p:txBody>
      </p:sp>
      <p:pic>
        <p:nvPicPr>
          <p:cNvPr id="3" name="qualitative10-v9 (1)">
            <a:hlinkClick r:id="" action="ppaction://media"/>
            <a:extLst>
              <a:ext uri="{FF2B5EF4-FFF2-40B4-BE49-F238E27FC236}">
                <a16:creationId xmlns:a16="http://schemas.microsoft.com/office/drawing/2014/main" id="{D0DD99DA-D985-77E4-BC76-CE1D1A6348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259D0F3-02AE-8EA8-1CED-F8A4C462E6BF}"/>
              </a:ext>
            </a:extLst>
          </p:cNvPr>
          <p:cNvSpPr/>
          <p:nvPr/>
        </p:nvSpPr>
        <p:spPr>
          <a:xfrm>
            <a:off x="10467375" y="762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9572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558860-0E51-5F76-54A8-0CB702439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76F7E10-DBD7-18C8-9466-3DE3D17FE51C}"/>
              </a:ext>
            </a:extLst>
          </p:cNvPr>
          <p:cNvSpPr/>
          <p:nvPr/>
        </p:nvSpPr>
        <p:spPr>
          <a:xfrm>
            <a:off x="2426825" y="13417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82D9C1-8FC8-BDD8-EB1A-A25A43579AFB}"/>
              </a:ext>
            </a:extLst>
          </p:cNvPr>
          <p:cNvSpPr/>
          <p:nvPr/>
        </p:nvSpPr>
        <p:spPr>
          <a:xfrm>
            <a:off x="5181600" y="20574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A4363A-D857-9368-510B-DF9E432D8CC3}"/>
              </a:ext>
            </a:extLst>
          </p:cNvPr>
          <p:cNvSpPr/>
          <p:nvPr/>
        </p:nvSpPr>
        <p:spPr>
          <a:xfrm>
            <a:off x="6629400" y="1905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85967A-77B0-005A-30CF-D435812448C6}"/>
              </a:ext>
            </a:extLst>
          </p:cNvPr>
          <p:cNvSpPr/>
          <p:nvPr/>
        </p:nvSpPr>
        <p:spPr>
          <a:xfrm>
            <a:off x="0" y="0"/>
            <a:ext cx="4076700" cy="152400"/>
          </a:xfrm>
          <a:prstGeom prst="rect">
            <a:avLst/>
          </a:prstGeom>
          <a:solidFill>
            <a:srgbClr val="80907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8BA22B-2D7B-0555-56A7-27B78DA5E1C6}"/>
              </a:ext>
            </a:extLst>
          </p:cNvPr>
          <p:cNvSpPr/>
          <p:nvPr/>
        </p:nvSpPr>
        <p:spPr>
          <a:xfrm>
            <a:off x="4067292" y="0"/>
            <a:ext cx="4069647" cy="152400"/>
          </a:xfrm>
          <a:prstGeom prst="rect">
            <a:avLst/>
          </a:prstGeom>
          <a:solidFill>
            <a:srgbClr val="CFCE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16F552-2119-A6C6-08B3-D4DBD25579E6}"/>
              </a:ext>
            </a:extLst>
          </p:cNvPr>
          <p:cNvSpPr/>
          <p:nvPr/>
        </p:nvSpPr>
        <p:spPr>
          <a:xfrm>
            <a:off x="8129706" y="0"/>
            <a:ext cx="4076700" cy="152400"/>
          </a:xfrm>
          <a:prstGeom prst="rect">
            <a:avLst/>
          </a:prstGeom>
          <a:solidFill>
            <a:srgbClr val="CF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44D16-33F5-FAD0-91A1-60693AF70916}"/>
              </a:ext>
            </a:extLst>
          </p:cNvPr>
          <p:cNvSpPr/>
          <p:nvPr/>
        </p:nvSpPr>
        <p:spPr>
          <a:xfrm>
            <a:off x="4724400" y="2743200"/>
            <a:ext cx="12192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3A14A6-DA6B-8BB5-2106-527B34E63BDC}"/>
              </a:ext>
            </a:extLst>
          </p:cNvPr>
          <p:cNvSpPr/>
          <p:nvPr/>
        </p:nvSpPr>
        <p:spPr>
          <a:xfrm>
            <a:off x="4953000" y="1737434"/>
            <a:ext cx="762000" cy="76200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6B3ECD-345B-029A-586E-70901DA0A3A7}"/>
              </a:ext>
            </a:extLst>
          </p:cNvPr>
          <p:cNvSpPr txBox="1"/>
          <p:nvPr/>
        </p:nvSpPr>
        <p:spPr>
          <a:xfrm>
            <a:off x="4704080" y="271272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</a:rPr>
              <a:t>representations</a:t>
            </a:r>
          </a:p>
        </p:txBody>
      </p:sp>
      <p:pic>
        <p:nvPicPr>
          <p:cNvPr id="12" name="Picture 11" descr="A computer generated image of a stadium&#10;&#10;AI-generated content may be incorrect.">
            <a:extLst>
              <a:ext uri="{FF2B5EF4-FFF2-40B4-BE49-F238E27FC236}">
                <a16:creationId xmlns:a16="http://schemas.microsoft.com/office/drawing/2014/main" id="{8EFB31E0-150D-150C-9EAB-185C74350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453" y="1905000"/>
            <a:ext cx="130347" cy="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51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225 0.1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11 L 0.11875 -0.02222 " pathEditMode="relative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0625 -0.0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2544</TotalTime>
  <Words>2976</Words>
  <Application>Microsoft Macintosh PowerPoint</Application>
  <PresentationFormat>Widescreen</PresentationFormat>
  <Paragraphs>552</Paragraphs>
  <Slides>75</Slides>
  <Notes>36</Notes>
  <HiddenSlides>1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9" baseType="lpstr">
      <vt:lpstr>Optimistic Text</vt:lpstr>
      <vt:lpstr>Aptos</vt:lpstr>
      <vt:lpstr>Aptos Display</vt:lpstr>
      <vt:lpstr>Arial</vt:lpstr>
      <vt:lpstr>Cambria Math</vt:lpstr>
      <vt:lpstr>Copperplate Gothic Bold</vt:lpstr>
      <vt:lpstr>Helvetica Neue</vt:lpstr>
      <vt:lpstr>Helvetica Neue Condensed</vt:lpstr>
      <vt:lpstr>Helvetica Neue Condensed Black</vt:lpstr>
      <vt:lpstr>HELVETICA NEUE LIGHT</vt:lpstr>
      <vt:lpstr>HELVETICA NEUE LIGHT</vt:lpstr>
      <vt:lpstr>Helvetica Neue Thin</vt:lpstr>
      <vt:lpstr>Ubuntu Mono</vt:lpstr>
      <vt:lpstr>Office Theme</vt:lpstr>
      <vt:lpstr>Communication and Generalization in Multi-Agent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Cui, Jiaxun</dc:creator>
  <cp:lastModifiedBy>Cui, Jiaxun</cp:lastModifiedBy>
  <cp:revision>2</cp:revision>
  <dcterms:created xsi:type="dcterms:W3CDTF">2025-07-25T17:59:51Z</dcterms:created>
  <dcterms:modified xsi:type="dcterms:W3CDTF">2025-08-01T14:16:13Z</dcterms:modified>
</cp:coreProperties>
</file>