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341" r:id="rId2"/>
    <p:sldId id="263" r:id="rId3"/>
    <p:sldId id="273" r:id="rId4"/>
    <p:sldId id="274" r:id="rId5"/>
    <p:sldId id="294" r:id="rId6"/>
    <p:sldId id="295" r:id="rId7"/>
    <p:sldId id="296" r:id="rId8"/>
    <p:sldId id="260" r:id="rId9"/>
    <p:sldId id="329" r:id="rId10"/>
    <p:sldId id="330" r:id="rId11"/>
    <p:sldId id="328" r:id="rId12"/>
    <p:sldId id="331" r:id="rId13"/>
    <p:sldId id="321" r:id="rId14"/>
    <p:sldId id="320" r:id="rId15"/>
    <p:sldId id="335" r:id="rId16"/>
    <p:sldId id="297" r:id="rId17"/>
    <p:sldId id="340" r:id="rId18"/>
    <p:sldId id="298" r:id="rId19"/>
    <p:sldId id="299" r:id="rId20"/>
    <p:sldId id="300" r:id="rId21"/>
    <p:sldId id="275" r:id="rId22"/>
    <p:sldId id="301" r:id="rId23"/>
    <p:sldId id="302" r:id="rId24"/>
    <p:sldId id="278" r:id="rId25"/>
    <p:sldId id="277" r:id="rId26"/>
    <p:sldId id="276" r:id="rId27"/>
    <p:sldId id="279" r:id="rId28"/>
    <p:sldId id="303" r:id="rId29"/>
    <p:sldId id="339" r:id="rId30"/>
    <p:sldId id="267" r:id="rId31"/>
    <p:sldId id="280" r:id="rId32"/>
    <p:sldId id="285" r:id="rId33"/>
    <p:sldId id="34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4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 showGuides="1">
      <p:cViewPr varScale="1">
        <p:scale>
          <a:sx n="120" d="100"/>
          <a:sy n="120" d="100"/>
        </p:scale>
        <p:origin x="800" y="184"/>
      </p:cViewPr>
      <p:guideLst>
        <p:guide orient="horz" pos="7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723F2-2171-244B-A6B6-D7E078A18B62}" type="datetimeFigureOut">
              <a:rPr lang="en-US" smtClean="0"/>
              <a:t>5/29/26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CF6ACF-D1EA-EA4B-8038-378D9A3A14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388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730E9-D3FC-8C40-918F-5D1A8C95EF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93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730E9-D3FC-8C40-918F-5D1A8C95EF8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205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730E9-D3FC-8C40-918F-5D1A8C95EF8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5749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730E9-D3FC-8C40-918F-5D1A8C95EF8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61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730E9-D3FC-8C40-918F-5D1A8C95EF8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56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2B350-ABC1-EBEF-E896-A9908DE8E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699828-40C9-311D-69BB-B433750B65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7F5858-50DD-63D5-141A-34060B03DB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Both are working in silent mode and playing the best response to human drivers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781FC9-6137-EC65-D639-A675768EF7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730E9-D3FC-8C40-918F-5D1A8C95EF8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39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730E9-D3FC-8C40-918F-5D1A8C95EF8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49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730E9-D3FC-8C40-918F-5D1A8C95EF8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647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730E9-D3FC-8C40-918F-5D1A8C95EF8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521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730E9-D3FC-8C40-918F-5D1A8C95EF8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2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C3C6C-DD66-D2DC-0DA8-81E17EFCB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5559CB-F19C-9E45-4193-FDC406B55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C68696-941B-6992-D84A-611EBEF5B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F0376-A07E-7C40-201C-6F9D69C28B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730E9-D3FC-8C40-918F-5D1A8C95EF8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88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730E9-D3FC-8C40-918F-5D1A8C95EF8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897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730E9-D3FC-8C40-918F-5D1A8C95EF8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30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4365D-E07E-DB27-CC53-32ED6A9DF6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F968F0-D2F0-3951-F1CF-BBBCE02FA2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893BD-45E1-A53F-0E25-284ED8009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B6B-2C38-B44E-8E7D-193B2F1E4544}" type="datetimeFigureOut">
              <a:rPr lang="en-US" smtClean="0"/>
              <a:t>5/29/26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1825F-8E3B-2F43-3661-AC0B1D580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DEDD6-BC31-8052-4849-430BE4E73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4A3E-732B-4140-AB45-2D7DF61C1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8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F2D7D-D5D4-8ED5-24F2-0D3E009FA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08745E-33E6-7FEB-5D3E-8D1B945BB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59D46-16CF-F9C5-1F63-8504F9F30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B6B-2C38-B44E-8E7D-193B2F1E4544}" type="datetimeFigureOut">
              <a:rPr lang="en-US" smtClean="0"/>
              <a:t>5/29/26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60AFAD-C8C5-4319-8F8B-36B8E9173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D1CD8-4C78-CD84-9859-A514CD775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4A3E-732B-4140-AB45-2D7DF61C1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4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933DA2-356D-9BEE-9BF5-4FEA6016B3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740A50-363B-3D65-A2BB-1E6265500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D4168-01F1-D9FF-EB69-866F3DF0D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B6B-2C38-B44E-8E7D-193B2F1E4544}" type="datetimeFigureOut">
              <a:rPr lang="en-US" smtClean="0"/>
              <a:t>5/29/26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85305-8B65-7126-2634-BC6B02807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5DBB4-97C2-D63F-4B3D-ECB2C3054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4A3E-732B-4140-AB45-2D7DF61C1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67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1B840-D5BB-19C1-76F2-59A3376AB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ADC82-B13A-D9D9-FBF1-91DCDE1FB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EE6BF-F5DF-BEA2-9769-0660B9129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B6B-2C38-B44E-8E7D-193B2F1E4544}" type="datetimeFigureOut">
              <a:rPr lang="en-US" smtClean="0"/>
              <a:t>5/29/26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72D10-721A-3B19-3380-CB43051E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A802A-E010-3549-6D5A-B20E40391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4A3E-732B-4140-AB45-2D7DF61C1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978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EAEA4-9932-9A0B-CF67-69BF32C54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707694-038B-CFFA-57E1-21091D61D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0CC32-4F99-5CA2-3281-42DA3ABD3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B6B-2C38-B44E-8E7D-193B2F1E4544}" type="datetimeFigureOut">
              <a:rPr lang="en-US" smtClean="0"/>
              <a:t>5/29/26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EED24-F4EF-A7EC-2262-0D5AAAE6B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F3256-E007-7171-F53A-742B6F994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4A3E-732B-4140-AB45-2D7DF61C1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82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8D338-200E-384C-FD19-2700B304F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8533F-DB02-1893-9322-EDD9EB0370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FB72FA-3B89-8914-0C41-C7931497A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A06B4-6DDF-D78D-45BB-F612B4F6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B6B-2C38-B44E-8E7D-193B2F1E4544}" type="datetimeFigureOut">
              <a:rPr lang="en-US" smtClean="0"/>
              <a:t>5/29/26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7846C3-D9A8-5498-9C36-B28458A93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4FA6-506C-2150-BA45-6B94E5F71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4A3E-732B-4140-AB45-2D7DF61C1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38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1812C-EBB5-D8C4-859F-6B2E3B68F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2F6CB7-B5E5-0F8E-27A1-B8BD41B84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3D8900-8218-7FF1-F48C-9BF4F57E47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CA9808-F226-DE1A-E7B2-B2F83DA12D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86E319-3453-C0F6-6671-C68B10D5B8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F15975-7EA6-D948-B4D9-2DB8249A3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B6B-2C38-B44E-8E7D-193B2F1E4544}" type="datetimeFigureOut">
              <a:rPr lang="en-US" smtClean="0"/>
              <a:t>5/29/26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8A89BE-35F0-5C66-B8AE-22217E2EF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CD0832-904B-6434-3843-3EC2A73CF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4A3E-732B-4140-AB45-2D7DF61C1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729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DF291-69D8-3D24-3E87-C74404659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CA457E-794A-561C-064A-5D89032AC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B6B-2C38-B44E-8E7D-193B2F1E4544}" type="datetimeFigureOut">
              <a:rPr lang="en-US" smtClean="0"/>
              <a:t>5/29/26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35350E-50BA-0576-4D1F-F937370B7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DED74C-1D54-E266-34C0-BA58B2F09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4A3E-732B-4140-AB45-2D7DF61C1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26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2A1050-35E5-3ECF-6BD1-5D2BB9E58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B6B-2C38-B44E-8E7D-193B2F1E4544}" type="datetimeFigureOut">
              <a:rPr lang="en-US" smtClean="0"/>
              <a:t>5/29/26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BE942C-78C4-8370-8C7C-19CE38B47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24830F-156C-E0E2-1418-E19D61E98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4A3E-732B-4140-AB45-2D7DF61C1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88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7E7DA-F565-2A5C-C32B-B26D8A4E8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E4A04-3FDA-1B6B-B7AA-0A138CC9D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3CD9CD-25ED-8AD2-6B55-704DB3303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07176-B0B4-1254-1A89-5406A5547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B6B-2C38-B44E-8E7D-193B2F1E4544}" type="datetimeFigureOut">
              <a:rPr lang="en-US" smtClean="0"/>
              <a:t>5/29/26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8016E5-5426-2B81-377F-AE5E79D2C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8030CC-71A1-AD49-3AC4-6834F42D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4A3E-732B-4140-AB45-2D7DF61C1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160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67B93-26D6-A540-A505-055EEAF4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A6059E-8488-F06B-7B8C-FA719D6293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869CC-8CC5-5EDE-D32A-D00954599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F94CCD-D04F-E893-5ED0-215954033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B6B-2C38-B44E-8E7D-193B2F1E4544}" type="datetimeFigureOut">
              <a:rPr lang="en-US" smtClean="0"/>
              <a:t>5/29/26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2C66C-CFDE-7B00-F040-A8E8B1627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D13FF-02FD-E66C-C5CF-D15192C04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84A3E-732B-4140-AB45-2D7DF61C1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95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AA6858-F636-FC1A-B432-4C23D2AFB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7CFF04-BDBC-A19B-C332-6628FEB6E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E33BF-8698-8A38-3863-A0353CF5A9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9DCB6B-2C38-B44E-8E7D-193B2F1E4544}" type="datetimeFigureOut">
              <a:rPr lang="en-US" smtClean="0"/>
              <a:t>5/29/26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2694B-7019-8692-976F-0B09C623A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817E6-A0F6-134E-65D4-A81F52E9B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084A3E-732B-4140-AB45-2D7DF61C1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05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hangqiu.github.io/" TargetMode="External"/><Relationship Id="rId13" Type="http://schemas.openxmlformats.org/officeDocument/2006/relationships/image" Target="../media/image4.png"/><Relationship Id="rId3" Type="http://schemas.openxmlformats.org/officeDocument/2006/relationships/hyperlink" Target="https://cuijiaxun.github.io/" TargetMode="External"/><Relationship Id="rId7" Type="http://schemas.openxmlformats.org/officeDocument/2006/relationships/hyperlink" Target="https://scholar.google.co.uk/citations?user=T5JSHMoAAAAJ&amp;hl=en" TargetMode="External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cholar.google.com/citations?user=lHO7zwwAAAAJ&amp;hl=en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s://scholar.google.com/citations?user=_XUgxrcAAAAJ&amp;hl=en" TargetMode="External"/><Relationship Id="rId15" Type="http://schemas.openxmlformats.org/officeDocument/2006/relationships/image" Target="../media/image6.png"/><Relationship Id="rId10" Type="http://schemas.openxmlformats.org/officeDocument/2006/relationships/image" Target="../media/image1.png"/><Relationship Id="rId4" Type="http://schemas.openxmlformats.org/officeDocument/2006/relationships/hyperlink" Target="https://chentangmark.github.io/" TargetMode="External"/><Relationship Id="rId9" Type="http://schemas.openxmlformats.org/officeDocument/2006/relationships/hyperlink" Target="https://www.cs.utexas.edu/~pstone/" TargetMode="External"/><Relationship Id="rId1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NULL"/><Relationship Id="rId3" Type="http://schemas.openxmlformats.org/officeDocument/2006/relationships/image" Target="../media/image15.svg"/><Relationship Id="rId7" Type="http://schemas.openxmlformats.org/officeDocument/2006/relationships/image" Target="NULL"/><Relationship Id="rId12" Type="http://schemas.openxmlformats.org/officeDocument/2006/relationships/image" Target="NULL"/><Relationship Id="rId17" Type="http://schemas.openxmlformats.org/officeDocument/2006/relationships/image" Target="NULL"/><Relationship Id="rId2" Type="http://schemas.openxmlformats.org/officeDocument/2006/relationships/image" Target="../media/image20.svg"/><Relationship Id="rId16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1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NULL"/><Relationship Id="rId9" Type="http://schemas.openxmlformats.org/officeDocument/2006/relationships/image" Target="NULL"/><Relationship Id="rId14" Type="http://schemas.openxmlformats.org/officeDocument/2006/relationships/image" Target="NUL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NULL"/><Relationship Id="rId18" Type="http://schemas.openxmlformats.org/officeDocument/2006/relationships/image" Target="../media/image22.png"/><Relationship Id="rId3" Type="http://schemas.openxmlformats.org/officeDocument/2006/relationships/image" Target="../media/image15.svg"/><Relationship Id="rId7" Type="http://schemas.openxmlformats.org/officeDocument/2006/relationships/image" Target="NULL"/><Relationship Id="rId12" Type="http://schemas.openxmlformats.org/officeDocument/2006/relationships/image" Target="NULL"/><Relationship Id="rId17" Type="http://schemas.openxmlformats.org/officeDocument/2006/relationships/image" Target="NULL"/><Relationship Id="rId2" Type="http://schemas.openxmlformats.org/officeDocument/2006/relationships/image" Target="../media/image20.svg"/><Relationship Id="rId16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1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NULL"/><Relationship Id="rId9" Type="http://schemas.openxmlformats.org/officeDocument/2006/relationships/image" Target="NULL"/><Relationship Id="rId14" Type="http://schemas.openxmlformats.org/officeDocument/2006/relationships/image" Target="NUL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NULL"/><Relationship Id="rId3" Type="http://schemas.openxmlformats.org/officeDocument/2006/relationships/image" Target="../media/image23.png"/><Relationship Id="rId12" Type="http://schemas.openxmlformats.org/officeDocument/2006/relationships/image" Target="NUL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35.png"/><Relationship Id="rId10" Type="http://schemas.openxmlformats.org/officeDocument/2006/relationships/image" Target="../media/image15.svg"/><Relationship Id="rId4" Type="http://schemas.openxmlformats.org/officeDocument/2006/relationships/image" Target="../media/image25.png"/><Relationship Id="rId9" Type="http://schemas.openxmlformats.org/officeDocument/2006/relationships/image" Target="NUL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8" Type="http://schemas.openxmlformats.org/officeDocument/2006/relationships/image" Target="NULL"/><Relationship Id="rId3" Type="http://schemas.openxmlformats.org/officeDocument/2006/relationships/image" Target="../media/image45.svg"/><Relationship Id="rId7" Type="http://schemas.openxmlformats.org/officeDocument/2006/relationships/image" Target="../media/image46.svg"/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20.svg"/><Relationship Id="rId4" Type="http://schemas.openxmlformats.org/officeDocument/2006/relationships/image" Target="../media/image13.svg"/><Relationship Id="rId9" Type="http://schemas.openxmlformats.org/officeDocument/2006/relationships/image" Target="../media/image48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54.png"/><Relationship Id="rId4" Type="http://schemas.openxmlformats.org/officeDocument/2006/relationships/notesSlide" Target="../notesSlides/notesSlide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7826-1538-2B93-C45C-7D8534AA24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2057400"/>
            <a:ext cx="10990521" cy="1600816"/>
          </a:xfrm>
        </p:spPr>
        <p:txBody>
          <a:bodyPr>
            <a:noAutofit/>
          </a:bodyPr>
          <a:lstStyle/>
          <a:p>
            <a:pPr algn="l"/>
            <a:r>
              <a:rPr lang="en-US" sz="3200" b="1" dirty="0">
                <a:latin typeface="Copperplate Gothic Bold" panose="020E0705020206020404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CoopReflect</a:t>
            </a:r>
            <a:r>
              <a:rPr lang="en-US" sz="32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 Towards Natural Language Communication for Cooperative Autonomous Driving via Multi-Agent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B85B18-4670-ED5D-0C86-78A2E1C1E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" y="3810000"/>
            <a:ext cx="10044223" cy="1495647"/>
          </a:xfrm>
        </p:spPr>
        <p:txBody>
          <a:bodyPr>
            <a:noAutofit/>
          </a:bodyPr>
          <a:lstStyle/>
          <a:p>
            <a:pPr algn="l"/>
            <a:r>
              <a:rPr lang="en-US" sz="2000" u="sng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Jiaxun Cui</a:t>
            </a:r>
            <a:r>
              <a:rPr lang="en-US" sz="2000" baseline="30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 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Chen Tang</a:t>
            </a:r>
            <a:r>
              <a:rPr lang="en-US" sz="2000" baseline="30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 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Jarrett Holtz</a:t>
            </a:r>
            <a:r>
              <a:rPr lang="en-US" sz="2000" baseline="30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 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Janice Nguyen</a:t>
            </a:r>
            <a:r>
              <a:rPr lang="en-US" sz="2000" baseline="30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 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Alessandro G. Allievi</a:t>
            </a:r>
            <a:r>
              <a:rPr lang="en-US" sz="2000" baseline="30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 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Hang Qiu</a:t>
            </a:r>
            <a:r>
              <a:rPr lang="en-US" sz="2000" baseline="30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 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Peter Stone</a:t>
            </a:r>
            <a:r>
              <a:rPr lang="en-US" sz="2000" baseline="30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1,4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l"/>
            <a:r>
              <a:rPr lang="en-US" sz="2000" baseline="30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University of Texas at Austin, </a:t>
            </a:r>
            <a:r>
              <a:rPr lang="en-US" sz="2000" baseline="30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Robert Bosch LLC, </a:t>
            </a:r>
            <a:r>
              <a:rPr lang="en-US" sz="2000" baseline="30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University of California, Riverside, </a:t>
            </a:r>
            <a:r>
              <a:rPr lang="en-US" sz="2000" baseline="30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Sony AI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248CAC8-2A91-889D-DE96-249F4A060B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" t="23450" r="2793" b="27551"/>
          <a:stretch>
            <a:fillRect/>
          </a:stretch>
        </p:blipFill>
        <p:spPr bwMode="auto">
          <a:xfrm>
            <a:off x="381000" y="596505"/>
            <a:ext cx="2667960" cy="67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logo with a robot and a black background&#10;&#10;AI-generated content may be incorrect.">
            <a:extLst>
              <a:ext uri="{FF2B5EF4-FFF2-40B4-BE49-F238E27FC236}">
                <a16:creationId xmlns:a16="http://schemas.microsoft.com/office/drawing/2014/main" id="{557E785F-25E6-702E-CF28-E8112704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77" b="8182"/>
          <a:stretch>
            <a:fillRect/>
          </a:stretch>
        </p:blipFill>
        <p:spPr bwMode="auto">
          <a:xfrm>
            <a:off x="609599" y="6002520"/>
            <a:ext cx="1517986" cy="60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0FBF8A-AA8E-A059-B3D9-AA2C03EC72AB}"/>
              </a:ext>
            </a:extLst>
          </p:cNvPr>
          <p:cNvSpPr/>
          <p:nvPr/>
        </p:nvSpPr>
        <p:spPr>
          <a:xfrm>
            <a:off x="10312400" y="6610322"/>
            <a:ext cx="1793965" cy="110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CA6FCD-DA9C-2B7C-E08E-41EEE80E82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27424" y="5787654"/>
            <a:ext cx="1937710" cy="822059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97F5967-735D-8DBD-5D6F-FA216CF53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861" y="666656"/>
            <a:ext cx="2309849" cy="52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664E6762-9C74-8BC7-10A9-BE2E3B637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611" y="596505"/>
            <a:ext cx="2527008" cy="77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41976AA7-6707-80FB-3AAC-C02AE90E2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028" y="358345"/>
            <a:ext cx="2551587" cy="110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754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Output image">
            <a:extLst>
              <a:ext uri="{FF2B5EF4-FFF2-40B4-BE49-F238E27FC236}">
                <a16:creationId xmlns:a16="http://schemas.microsoft.com/office/drawing/2014/main" id="{708E0E42-3C33-F01C-C15B-0E921AA6F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828272"/>
            <a:ext cx="5291666" cy="320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Output image">
            <a:extLst>
              <a:ext uri="{FF2B5EF4-FFF2-40B4-BE49-F238E27FC236}">
                <a16:creationId xmlns:a16="http://schemas.microsoft.com/office/drawing/2014/main" id="{703A8855-48C2-DCAE-E0B1-602F9DCAD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865" y="1848115"/>
            <a:ext cx="5291667" cy="316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FB3BE58-7020-F872-28DB-83B3866963E2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8CCD51-2717-F2E3-007D-31049167F464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9D6D33-3150-A485-4224-521016E2820A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60D0-C8C3-ABBD-8BA9-4C845F34A873}"/>
              </a:ext>
            </a:extLst>
          </p:cNvPr>
          <p:cNvSpPr txBox="1"/>
          <p:nvPr/>
        </p:nvSpPr>
        <p:spPr>
          <a:xfrm>
            <a:off x="1338947" y="5184447"/>
            <a:ext cx="3047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Low Success Rates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C69C1C-4CD1-4A28-6134-EC67E2C9D1FB}"/>
              </a:ext>
            </a:extLst>
          </p:cNvPr>
          <p:cNvSpPr txBox="1"/>
          <p:nvPr/>
        </p:nvSpPr>
        <p:spPr>
          <a:xfrm>
            <a:off x="7378769" y="5182907"/>
            <a:ext cx="3047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High Collision Rates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36021D-851C-3936-1AD7-39AE48E0D708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Agent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Zero-shot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Performance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9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543306-0240-A4DD-50B1-69D69A5F34B8}"/>
              </a:ext>
            </a:extLst>
          </p:cNvPr>
          <p:cNvSpPr txBox="1"/>
          <p:nvPr/>
        </p:nvSpPr>
        <p:spPr>
          <a:xfrm>
            <a:off x="2700278" y="3155113"/>
            <a:ext cx="7323880" cy="1328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fontAlgn="base">
              <a:spcAft>
                <a:spcPts val="1000"/>
              </a:spcAft>
              <a:buAutoNum type="arabicParenBoth"/>
            </a:pPr>
            <a:r>
              <a:rPr lang="en-US" dirty="0">
                <a:solidFill>
                  <a:srgbClr val="595959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agents do not communicate effectively to understand each other's needs in perception or achieve agreement in negotiation</a:t>
            </a:r>
          </a:p>
          <a:p>
            <a:pPr marL="342900" indent="-342900" algn="ctr" fontAlgn="base">
              <a:spcAft>
                <a:spcPts val="1000"/>
              </a:spcAft>
              <a:buAutoNum type="arabicParenBoth"/>
            </a:pPr>
            <a:r>
              <a:rPr lang="en-US" dirty="0">
                <a:solidFill>
                  <a:srgbClr val="595959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even when the messages make sense to humans, agents do not respond with appropriate driving commands</a:t>
            </a:r>
            <a:endParaRPr lang="en-US" sz="1800" u="none" strike="noStrike" dirty="0">
              <a:solidFill>
                <a:srgbClr val="595959"/>
              </a:solidFill>
              <a:effectLst/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4B1B19-543A-E701-8116-6DCFB4FD819D}"/>
              </a:ext>
            </a:extLst>
          </p:cNvPr>
          <p:cNvSpPr txBox="1"/>
          <p:nvPr/>
        </p:nvSpPr>
        <p:spPr>
          <a:xfrm>
            <a:off x="2434060" y="3282434"/>
            <a:ext cx="7323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spcAft>
                <a:spcPts val="1000"/>
              </a:spcAft>
            </a:pPr>
            <a:r>
              <a:rPr lang="en-US" sz="2400" u="none" strike="noStrike" dirty="0"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Why do the agents fail?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5254AE-8CA1-771B-A0BE-51EA51E40927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DB67C5-D87C-15F0-0B2D-37B7AD4D8CEC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C8CDE5-4756-6C61-C708-EC72785C4372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0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0 -0.143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8E8703-A411-8718-AEE1-637CABE19025}"/>
              </a:ext>
            </a:extLst>
          </p:cNvPr>
          <p:cNvSpPr txBox="1"/>
          <p:nvPr/>
        </p:nvSpPr>
        <p:spPr>
          <a:xfrm>
            <a:off x="2434060" y="3236267"/>
            <a:ext cx="7323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spcAft>
                <a:spcPts val="1000"/>
              </a:spcAft>
            </a:pPr>
            <a:r>
              <a:rPr lang="en-US" sz="24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Multi-agent learning is needed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181968-BD44-6A0A-6C5F-21F12AE85BA4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D56BEC-DC11-FD21-B7D0-7D7A0DEBA673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FF4B63-D83D-0DDF-10C1-B2664C5C0FED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60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EFEEC-6EF8-EF64-5B97-E2EFFAC90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C034BEA9-8EAD-85D8-E169-06D4F1716DC5}"/>
              </a:ext>
            </a:extLst>
          </p:cNvPr>
          <p:cNvSpPr/>
          <p:nvPr/>
        </p:nvSpPr>
        <p:spPr>
          <a:xfrm>
            <a:off x="3170420" y="1270463"/>
            <a:ext cx="7779895" cy="2780675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356537-15FB-D9B2-3698-849017EEEA5D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0A847C-081D-4DE6-9641-EF7C17C94E6F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3866F4-D441-4D03-EF74-7DC04DA6F10F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56DC08D-3769-30AD-16A0-833C1DB5D7C4}"/>
              </a:ext>
            </a:extLst>
          </p:cNvPr>
          <p:cNvSpPr/>
          <p:nvPr/>
        </p:nvSpPr>
        <p:spPr>
          <a:xfrm>
            <a:off x="3627620" y="1585256"/>
            <a:ext cx="1573967" cy="502171"/>
          </a:xfrm>
          <a:prstGeom prst="round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Task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A3444C7-2A48-1F84-8AE1-E9B03BF46E61}"/>
              </a:ext>
            </a:extLst>
          </p:cNvPr>
          <p:cNvSpPr/>
          <p:nvPr/>
        </p:nvSpPr>
        <p:spPr>
          <a:xfrm>
            <a:off x="3627619" y="2329768"/>
            <a:ext cx="1573967" cy="502171"/>
          </a:xfrm>
          <a:prstGeom prst="round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Observation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697DF26-3022-E852-420E-F22DD50DA094}"/>
              </a:ext>
            </a:extLst>
          </p:cNvPr>
          <p:cNvSpPr/>
          <p:nvPr/>
        </p:nvSpPr>
        <p:spPr>
          <a:xfrm>
            <a:off x="5893632" y="2231084"/>
            <a:ext cx="1980380" cy="677045"/>
          </a:xfrm>
          <a:prstGeom prst="roundRect">
            <a:avLst/>
          </a:prstGeom>
          <a:solidFill>
            <a:srgbClr val="8EA1BD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CEBCB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Chain-of-thought Reasoning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5AB0925-374A-5DCA-9224-140EBA52CA9D}"/>
              </a:ext>
            </a:extLst>
          </p:cNvPr>
          <p:cNvSpPr/>
          <p:nvPr/>
        </p:nvSpPr>
        <p:spPr>
          <a:xfrm>
            <a:off x="8566058" y="2318521"/>
            <a:ext cx="1980380" cy="502171"/>
          </a:xfrm>
          <a:prstGeom prst="roundRect">
            <a:avLst/>
          </a:prstGeom>
          <a:solidFill>
            <a:srgbClr val="C2C9B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Control Command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91AE3D9-3509-E850-775E-49AD30075D42}"/>
              </a:ext>
            </a:extLst>
          </p:cNvPr>
          <p:cNvSpPr/>
          <p:nvPr/>
        </p:nvSpPr>
        <p:spPr>
          <a:xfrm>
            <a:off x="8566058" y="2984340"/>
            <a:ext cx="1980380" cy="502171"/>
          </a:xfrm>
          <a:prstGeom prst="roundRect">
            <a:avLst/>
          </a:prstGeom>
          <a:solidFill>
            <a:srgbClr val="C2C9B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Message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FCE557C-E6A0-2273-11C0-9E1DF8DAF9DF}"/>
              </a:ext>
            </a:extLst>
          </p:cNvPr>
          <p:cNvSpPr/>
          <p:nvPr/>
        </p:nvSpPr>
        <p:spPr>
          <a:xfrm>
            <a:off x="3627619" y="3074280"/>
            <a:ext cx="1573967" cy="595636"/>
          </a:xfrm>
          <a:prstGeom prst="round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Received Messages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D358229-6371-AF0C-BE38-8C4C9B22B181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5201587" y="1836342"/>
            <a:ext cx="644166" cy="600855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98E6DB7-91B5-C911-8D83-9EE3EA32F637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5201586" y="2580854"/>
            <a:ext cx="644167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3E85AB6-7D04-5D9A-3B93-73A08DE155F6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5201586" y="2679538"/>
            <a:ext cx="644167" cy="69256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DB226B1-8962-2101-41AA-D06FD5E2EDA3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>
            <a:off x="7874012" y="2569607"/>
            <a:ext cx="692046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C0912AD-236A-BCA9-CF4F-85A5E8ECD1E3}"/>
              </a:ext>
            </a:extLst>
          </p:cNvPr>
          <p:cNvCxnSpPr>
            <a:cxnSpLocks/>
            <a:stCxn id="11" idx="3"/>
            <a:endCxn id="13" idx="1"/>
          </p:cNvCxnSpPr>
          <p:nvPr/>
        </p:nvCxnSpPr>
        <p:spPr>
          <a:xfrm>
            <a:off x="7874012" y="2569607"/>
            <a:ext cx="692046" cy="665819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Graphic 35" descr="Brain with solid fill">
            <a:extLst>
              <a:ext uri="{FF2B5EF4-FFF2-40B4-BE49-F238E27FC236}">
                <a16:creationId xmlns:a16="http://schemas.microsoft.com/office/drawing/2014/main" id="{6D107FF9-6396-49C0-618A-949E3FA3C4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26622" y="2902516"/>
            <a:ext cx="914400" cy="914400"/>
          </a:xfrm>
          <a:prstGeom prst="rect">
            <a:avLst/>
          </a:prstGeom>
        </p:spPr>
      </p:pic>
      <p:pic>
        <p:nvPicPr>
          <p:cNvPr id="38" name="Picture 3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01A3358-FFCA-01FD-B215-1DF6621A1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6294" y="1321415"/>
            <a:ext cx="832129" cy="832129"/>
          </a:xfrm>
          <a:prstGeom prst="rect">
            <a:avLst/>
          </a:prstGeom>
        </p:spPr>
      </p:pic>
      <p:pic>
        <p:nvPicPr>
          <p:cNvPr id="40" name="Graphic 39" descr="Car with solid fill">
            <a:extLst>
              <a:ext uri="{FF2B5EF4-FFF2-40B4-BE49-F238E27FC236}">
                <a16:creationId xmlns:a16="http://schemas.microsoft.com/office/drawing/2014/main" id="{3078E022-80A3-4DA4-76D6-154D3790DD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8862" y="4190778"/>
            <a:ext cx="2495550" cy="249555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E4BD5AF-A8AF-64C3-5590-0CCFCCC0A5B1}"/>
              </a:ext>
            </a:extLst>
          </p:cNvPr>
          <p:cNvSpPr txBox="1"/>
          <p:nvPr/>
        </p:nvSpPr>
        <p:spPr>
          <a:xfrm>
            <a:off x="6026927" y="1523231"/>
            <a:ext cx="2066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LLM Agent Policy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60C4EB-58E9-D3B0-76C6-B86B089C954B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Agent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Framework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82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EF009-9896-D58B-0647-3CB9A76B5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FEEC52-593A-1316-E264-508232B76B35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E0B9F2-A28E-24C6-C85F-16C12FB52E5D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2BA8F9-DDC4-A46E-E2DB-65A57A63CE11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2E59BA-761E-7E00-2B3D-85B0C9852565}"/>
              </a:ext>
            </a:extLst>
          </p:cNvPr>
          <p:cNvSpPr txBox="1"/>
          <p:nvPr/>
        </p:nvSpPr>
        <p:spPr>
          <a:xfrm>
            <a:off x="12294172" y="-393572"/>
            <a:ext cx="242308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In-Context Knowledge</a:t>
            </a:r>
            <a:r>
              <a:rPr lang="zh-CN" altLang="en-US" dirty="0"/>
              <a:t> </a:t>
            </a:r>
            <a:r>
              <a:rPr lang="en-US" altLang="zh-CN" dirty="0"/>
              <a:t>-&gt;</a:t>
            </a:r>
            <a:r>
              <a:rPr lang="zh-CN" altLang="en-US" dirty="0"/>
              <a:t> </a:t>
            </a:r>
            <a:r>
              <a:rPr lang="en-US" altLang="zh-CN" dirty="0"/>
              <a:t>Autoregressive</a:t>
            </a:r>
            <a:r>
              <a:rPr lang="zh-CN" altLang="en-US" dirty="0"/>
              <a:t> </a:t>
            </a:r>
            <a:r>
              <a:rPr lang="en-US" altLang="zh-CN" dirty="0"/>
              <a:t>Model</a:t>
            </a:r>
            <a:endParaRPr lang="en-US" dirty="0"/>
          </a:p>
          <a:p>
            <a:r>
              <a:rPr lang="en-US" dirty="0"/>
              <a:t>Chain-of-Thought Reasoning</a:t>
            </a:r>
          </a:p>
        </p:txBody>
      </p:sp>
      <p:pic>
        <p:nvPicPr>
          <p:cNvPr id="40" name="Graphic 39" descr="Car with solid fill">
            <a:extLst>
              <a:ext uri="{FF2B5EF4-FFF2-40B4-BE49-F238E27FC236}">
                <a16:creationId xmlns:a16="http://schemas.microsoft.com/office/drawing/2014/main" id="{9B989C25-FEDE-CA72-C8E8-972D41650E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8862" y="4190778"/>
            <a:ext cx="2495550" cy="2495550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DEB40D9-34CA-2BE5-D4D0-13FF3201FC8D}"/>
              </a:ext>
            </a:extLst>
          </p:cNvPr>
          <p:cNvSpPr/>
          <p:nvPr/>
        </p:nvSpPr>
        <p:spPr>
          <a:xfrm>
            <a:off x="3627618" y="3910186"/>
            <a:ext cx="1573967" cy="595636"/>
          </a:xfrm>
          <a:prstGeom prst="roundRect">
            <a:avLst/>
          </a:prstGeom>
          <a:solidFill>
            <a:srgbClr val="F5C4C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Knowledge</a:t>
            </a:r>
          </a:p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Strategy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826CDA-2195-239D-35DB-46CC545AC837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5201585" y="2843840"/>
            <a:ext cx="644168" cy="1364164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A0D9CE9B-6C01-42DB-3666-CE784505D4E9}"/>
              </a:ext>
            </a:extLst>
          </p:cNvPr>
          <p:cNvSpPr/>
          <p:nvPr/>
        </p:nvSpPr>
        <p:spPr>
          <a:xfrm>
            <a:off x="3170420" y="1270463"/>
            <a:ext cx="7779895" cy="3435255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F3DB5F3F-82B6-0147-E588-22480BB75742}"/>
              </a:ext>
            </a:extLst>
          </p:cNvPr>
          <p:cNvSpPr/>
          <p:nvPr/>
        </p:nvSpPr>
        <p:spPr>
          <a:xfrm>
            <a:off x="3627620" y="1585256"/>
            <a:ext cx="1573967" cy="502171"/>
          </a:xfrm>
          <a:prstGeom prst="round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Task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7094397B-9FD8-67B5-F348-D7113DCF3C00}"/>
              </a:ext>
            </a:extLst>
          </p:cNvPr>
          <p:cNvSpPr/>
          <p:nvPr/>
        </p:nvSpPr>
        <p:spPr>
          <a:xfrm>
            <a:off x="3627619" y="2329768"/>
            <a:ext cx="1573967" cy="502171"/>
          </a:xfrm>
          <a:prstGeom prst="round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Observation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B3FF934C-D7B5-4FE4-EDE1-0B630A83C934}"/>
              </a:ext>
            </a:extLst>
          </p:cNvPr>
          <p:cNvSpPr/>
          <p:nvPr/>
        </p:nvSpPr>
        <p:spPr>
          <a:xfrm>
            <a:off x="5893632" y="2231084"/>
            <a:ext cx="1980380" cy="677045"/>
          </a:xfrm>
          <a:prstGeom prst="roundRect">
            <a:avLst/>
          </a:prstGeom>
          <a:solidFill>
            <a:srgbClr val="8EA1BD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CEBCB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Chain-of-thought Reasoning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B7271CB1-F11B-F84F-0084-295DF137BF70}"/>
              </a:ext>
            </a:extLst>
          </p:cNvPr>
          <p:cNvSpPr/>
          <p:nvPr/>
        </p:nvSpPr>
        <p:spPr>
          <a:xfrm>
            <a:off x="8566058" y="2318521"/>
            <a:ext cx="1980380" cy="502171"/>
          </a:xfrm>
          <a:prstGeom prst="roundRect">
            <a:avLst/>
          </a:prstGeom>
          <a:solidFill>
            <a:srgbClr val="C2C9B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Control Command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E0BA064A-1BC5-D235-74CC-7C420E9ECBEF}"/>
              </a:ext>
            </a:extLst>
          </p:cNvPr>
          <p:cNvSpPr/>
          <p:nvPr/>
        </p:nvSpPr>
        <p:spPr>
          <a:xfrm>
            <a:off x="8566058" y="2984340"/>
            <a:ext cx="1980380" cy="502171"/>
          </a:xfrm>
          <a:prstGeom prst="roundRect">
            <a:avLst/>
          </a:prstGeom>
          <a:solidFill>
            <a:srgbClr val="C2C9B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Message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61B941BE-ECD7-88E2-945A-D566D853A421}"/>
              </a:ext>
            </a:extLst>
          </p:cNvPr>
          <p:cNvSpPr/>
          <p:nvPr/>
        </p:nvSpPr>
        <p:spPr>
          <a:xfrm>
            <a:off x="3627619" y="3074280"/>
            <a:ext cx="1573967" cy="595636"/>
          </a:xfrm>
          <a:prstGeom prst="round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Received Messages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FD3ACD97-CA99-D78A-4935-494B4F402341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5201587" y="1836342"/>
            <a:ext cx="644166" cy="600855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B5BCDFA-BBD1-C663-15BA-0295402D3FF9}"/>
              </a:ext>
            </a:extLst>
          </p:cNvPr>
          <p:cNvCxnSpPr>
            <a:cxnSpLocks/>
            <a:stCxn id="39" idx="3"/>
          </p:cNvCxnSpPr>
          <p:nvPr/>
        </p:nvCxnSpPr>
        <p:spPr>
          <a:xfrm>
            <a:off x="5201586" y="2580854"/>
            <a:ext cx="644167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CE9A81F-D129-A32F-F4C8-EBB1BCC5266F}"/>
              </a:ext>
            </a:extLst>
          </p:cNvPr>
          <p:cNvCxnSpPr>
            <a:cxnSpLocks/>
            <a:stCxn id="46" idx="3"/>
          </p:cNvCxnSpPr>
          <p:nvPr/>
        </p:nvCxnSpPr>
        <p:spPr>
          <a:xfrm flipV="1">
            <a:off x="5201586" y="2679538"/>
            <a:ext cx="644167" cy="69256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B037514-C25A-FCD9-302B-05894812C6C3}"/>
              </a:ext>
            </a:extLst>
          </p:cNvPr>
          <p:cNvCxnSpPr>
            <a:cxnSpLocks/>
            <a:stCxn id="42" idx="3"/>
            <a:endCxn id="44" idx="1"/>
          </p:cNvCxnSpPr>
          <p:nvPr/>
        </p:nvCxnSpPr>
        <p:spPr>
          <a:xfrm>
            <a:off x="7874012" y="2569607"/>
            <a:ext cx="692046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E0C489D-8462-40F4-BE27-6C62D70E48B7}"/>
              </a:ext>
            </a:extLst>
          </p:cNvPr>
          <p:cNvCxnSpPr>
            <a:cxnSpLocks/>
            <a:stCxn id="42" idx="3"/>
            <a:endCxn id="45" idx="1"/>
          </p:cNvCxnSpPr>
          <p:nvPr/>
        </p:nvCxnSpPr>
        <p:spPr>
          <a:xfrm>
            <a:off x="7874012" y="2569607"/>
            <a:ext cx="692046" cy="665819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2" name="Graphic 51" descr="Brain with solid fill">
            <a:extLst>
              <a:ext uri="{FF2B5EF4-FFF2-40B4-BE49-F238E27FC236}">
                <a16:creationId xmlns:a16="http://schemas.microsoft.com/office/drawing/2014/main" id="{33DCCE18-5A02-6F88-845D-1BB67E5BC9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6622" y="2902516"/>
            <a:ext cx="914400" cy="914400"/>
          </a:xfrm>
          <a:prstGeom prst="rect">
            <a:avLst/>
          </a:prstGeom>
        </p:spPr>
      </p:pic>
      <p:pic>
        <p:nvPicPr>
          <p:cNvPr id="53" name="Picture 5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E15860F-73B6-1ECE-827F-38DECEB058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6294" y="1321415"/>
            <a:ext cx="832129" cy="832129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6D664C54-7D17-407D-2D7A-A84C7897C26F}"/>
              </a:ext>
            </a:extLst>
          </p:cNvPr>
          <p:cNvSpPr txBox="1"/>
          <p:nvPr/>
        </p:nvSpPr>
        <p:spPr>
          <a:xfrm>
            <a:off x="6026927" y="1523231"/>
            <a:ext cx="2066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LLM Agent Policy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497D3F-8493-9FBE-4A5A-7AE915BEDB1E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Agent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Framework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(learning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enabled)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139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F3894-8CAE-21CD-B594-BE7D80653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>
            <a:extLst>
              <a:ext uri="{FF2B5EF4-FFF2-40B4-BE49-F238E27FC236}">
                <a16:creationId xmlns:a16="http://schemas.microsoft.com/office/drawing/2014/main" id="{0E7BCE2F-C190-C519-D07F-2E075D96E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1066800"/>
            <a:ext cx="5808134" cy="345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E5E136C-E953-84E0-905C-0AA002956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5264" y="1066800"/>
            <a:ext cx="5808136" cy="345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715DA1-B663-E0F8-6CDF-CB530344545D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E9F539-F51B-5CD3-57DF-8705611C582A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35FD44-B7AC-7B9C-5E0B-6B139F79B8C1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9EC729-DFA0-2EE8-D3FD-6304F1F4045E}"/>
              </a:ext>
            </a:extLst>
          </p:cNvPr>
          <p:cNvSpPr txBox="1"/>
          <p:nvPr/>
        </p:nvSpPr>
        <p:spPr>
          <a:xfrm>
            <a:off x="914400" y="4572000"/>
            <a:ext cx="16981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Focal Agents</a:t>
            </a:r>
            <a:endParaRPr lang="en-US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228050-D139-9312-4A63-BE532751D956}"/>
              </a:ext>
            </a:extLst>
          </p:cNvPr>
          <p:cNvSpPr/>
          <p:nvPr/>
        </p:nvSpPr>
        <p:spPr>
          <a:xfrm>
            <a:off x="228600" y="4652704"/>
            <a:ext cx="685800" cy="2079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709EBC-BD39-F537-0F9B-568F0DCF5384}"/>
              </a:ext>
            </a:extLst>
          </p:cNvPr>
          <p:cNvSpPr txBox="1"/>
          <p:nvPr/>
        </p:nvSpPr>
        <p:spPr>
          <a:xfrm>
            <a:off x="3729299" y="4572000"/>
            <a:ext cx="1960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Potential Colliders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6A4961-2CB6-AAAF-4041-5F209A931B14}"/>
              </a:ext>
            </a:extLst>
          </p:cNvPr>
          <p:cNvSpPr/>
          <p:nvPr/>
        </p:nvSpPr>
        <p:spPr>
          <a:xfrm>
            <a:off x="3043499" y="4652704"/>
            <a:ext cx="685800" cy="207924"/>
          </a:xfrm>
          <a:prstGeom prst="rect">
            <a:avLst/>
          </a:prstGeom>
          <a:solidFill>
            <a:srgbClr val="A64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871043-5BCD-C4AD-6207-182BDE4F3B3E}"/>
              </a:ext>
            </a:extLst>
          </p:cNvPr>
          <p:cNvSpPr txBox="1"/>
          <p:nvPr/>
        </p:nvSpPr>
        <p:spPr>
          <a:xfrm>
            <a:off x="6915454" y="4572000"/>
            <a:ext cx="23192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Background Agents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3159F1-12D4-7C4F-3A74-D32F2815191F}"/>
              </a:ext>
            </a:extLst>
          </p:cNvPr>
          <p:cNvSpPr/>
          <p:nvPr/>
        </p:nvSpPr>
        <p:spPr>
          <a:xfrm>
            <a:off x="6229654" y="4652704"/>
            <a:ext cx="685800" cy="207924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4775CC-7D2E-9EBB-46C5-B9736C093E9E}"/>
              </a:ext>
            </a:extLst>
          </p:cNvPr>
          <p:cNvSpPr txBox="1"/>
          <p:nvPr/>
        </p:nvSpPr>
        <p:spPr>
          <a:xfrm>
            <a:off x="228600" y="5145197"/>
            <a:ext cx="11250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/>
            <a:r>
              <a:rPr lang="en-US" b="1" dirty="0">
                <a:solidFill>
                  <a:srgbClr val="595959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D</a:t>
            </a:r>
            <a:r>
              <a:rPr lang="en-US" sz="1800" b="1" u="none" strike="noStrike" dirty="0">
                <a:solidFill>
                  <a:srgbClr val="595959"/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</a:rPr>
              <a:t>iagnostic verbal feedback </a:t>
            </a:r>
            <a:r>
              <a:rPr lang="en-US" sz="1800" u="none" strike="noStrike" dirty="0">
                <a:solidFill>
                  <a:srgbClr val="595959"/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</a:rPr>
              <a:t>“vehicle 111 collides with vehicle 120” “Vehicle 109 stagnated too long for the task”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BB0D3F-E5C9-99AB-3C73-49A0C3CD5462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Copperplate Gothic Bold" panose="020E0705020206020404" pitchFamily="34" charset="77"/>
                <a:ea typeface="Helvetica Neue" panose="02000503000000020004" pitchFamily="2" charset="0"/>
                <a:cs typeface="Broadway" panose="020F0502020204030204" pitchFamily="34" charset="0"/>
              </a:rPr>
              <a:t>TalkingVehiclesGym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Scenarios</a:t>
            </a:r>
          </a:p>
        </p:txBody>
      </p:sp>
    </p:spTree>
    <p:extLst>
      <p:ext uri="{BB962C8B-B14F-4D97-AF65-F5344CB8AC3E}">
        <p14:creationId xmlns:p14="http://schemas.microsoft.com/office/powerpoint/2010/main" val="303833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E45758-368C-EDA8-FD78-B906DFC8E5A5}"/>
              </a:ext>
            </a:extLst>
          </p:cNvPr>
          <p:cNvSpPr txBox="1"/>
          <p:nvPr/>
        </p:nvSpPr>
        <p:spPr>
          <a:xfrm>
            <a:off x="260572" y="1215145"/>
            <a:ext cx="7924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Rollout interaction trajectories</a:t>
            </a:r>
          </a:p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trospectively</a:t>
            </a:r>
            <a:r>
              <a:rPr lang="zh-CN" altLang="en-US" dirty="0">
                <a:latin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relabel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each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time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step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when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episode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concludes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272FCC-4EF8-ECA7-859E-96A859F5A69B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13AA17-536A-2318-4F78-AA8B17C632E5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D5D08E-11BB-DFF9-5C13-5DD9E74394B0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Car with solid fill">
            <a:extLst>
              <a:ext uri="{FF2B5EF4-FFF2-40B4-BE49-F238E27FC236}">
                <a16:creationId xmlns:a16="http://schemas.microsoft.com/office/drawing/2014/main" id="{68003DD8-88EA-104A-CCD7-619798B89D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38406" y="4624411"/>
            <a:ext cx="914400" cy="914400"/>
          </a:xfrm>
          <a:prstGeom prst="rect">
            <a:avLst/>
          </a:prstGeom>
        </p:spPr>
      </p:pic>
      <p:pic>
        <p:nvPicPr>
          <p:cNvPr id="7" name="Graphic 6" descr="Car with solid fill">
            <a:extLst>
              <a:ext uri="{FF2B5EF4-FFF2-40B4-BE49-F238E27FC236}">
                <a16:creationId xmlns:a16="http://schemas.microsoft.com/office/drawing/2014/main" id="{7C5C75F9-4121-2028-51CE-F652D9BEA4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451898" y="2098653"/>
            <a:ext cx="914400" cy="914400"/>
          </a:xfrm>
          <a:prstGeom prst="rect">
            <a:avLst/>
          </a:prstGeom>
        </p:spPr>
      </p:pic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id="{D80BD86F-4155-992F-D95F-1915D4CDE55D}"/>
              </a:ext>
            </a:extLst>
          </p:cNvPr>
          <p:cNvCxnSpPr>
            <a:cxnSpLocks/>
          </p:cNvCxnSpPr>
          <p:nvPr/>
        </p:nvCxnSpPr>
        <p:spPr>
          <a:xfrm flipV="1">
            <a:off x="3679461" y="3107585"/>
            <a:ext cx="5512665" cy="1996631"/>
          </a:xfrm>
          <a:prstGeom prst="curvedConnector3">
            <a:avLst>
              <a:gd name="adj1" fmla="val 50000"/>
            </a:avLst>
          </a:prstGeom>
          <a:ln>
            <a:solidFill>
              <a:srgbClr val="80907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91FC1450-A1DB-DB7D-24F5-E50676347173}"/>
              </a:ext>
            </a:extLst>
          </p:cNvPr>
          <p:cNvSpPr/>
          <p:nvPr/>
        </p:nvSpPr>
        <p:spPr>
          <a:xfrm>
            <a:off x="4164887" y="4922677"/>
            <a:ext cx="380149" cy="380149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>
                <a:solidFill>
                  <a:srgbClr val="FCEBCB"/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32188F-E09F-50F2-4D4A-7CAAD734F18D}"/>
              </a:ext>
            </a:extLst>
          </p:cNvPr>
          <p:cNvSpPr/>
          <p:nvPr/>
        </p:nvSpPr>
        <p:spPr>
          <a:xfrm>
            <a:off x="4776968" y="4753040"/>
            <a:ext cx="380149" cy="380149"/>
          </a:xfrm>
          <a:prstGeom prst="ellipse">
            <a:avLst/>
          </a:prstGeom>
          <a:solidFill>
            <a:srgbClr val="C2C9B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B6201453-9075-8668-9819-FCB39F11DBE4}"/>
              </a:ext>
            </a:extLst>
          </p:cNvPr>
          <p:cNvCxnSpPr>
            <a:cxnSpLocks/>
          </p:cNvCxnSpPr>
          <p:nvPr/>
        </p:nvCxnSpPr>
        <p:spPr>
          <a:xfrm rot="10800000" flipV="1">
            <a:off x="3679462" y="2632066"/>
            <a:ext cx="4598265" cy="1857430"/>
          </a:xfrm>
          <a:prstGeom prst="curvedConnector3">
            <a:avLst>
              <a:gd name="adj1" fmla="val 50000"/>
            </a:avLst>
          </a:prstGeom>
          <a:ln>
            <a:solidFill>
              <a:srgbClr val="8EA1B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8FEE7D1-C1FD-8D98-DD87-63D0F253BD67}"/>
                  </a:ext>
                </a:extLst>
              </p:cNvPr>
              <p:cNvSpPr txBox="1"/>
              <p:nvPr/>
            </p:nvSpPr>
            <p:spPr>
              <a:xfrm>
                <a:off x="4229766" y="4943114"/>
                <a:ext cx="2503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8FEE7D1-C1FD-8D98-DD87-63D0F253B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766" y="4943114"/>
                <a:ext cx="250390" cy="276999"/>
              </a:xfrm>
              <a:prstGeom prst="rect">
                <a:avLst/>
              </a:prstGeom>
              <a:blipFill>
                <a:blip r:embed="rId6"/>
                <a:stretch>
                  <a:fillRect l="-15000" r="-5000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D2971E-D0E2-B8EE-F3A5-2CA378AEF1F0}"/>
                  </a:ext>
                </a:extLst>
              </p:cNvPr>
              <p:cNvSpPr txBox="1"/>
              <p:nvPr/>
            </p:nvSpPr>
            <p:spPr>
              <a:xfrm>
                <a:off x="4835788" y="4784177"/>
                <a:ext cx="2625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D2971E-D0E2-B8EE-F3A5-2CA378AEF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788" y="4784177"/>
                <a:ext cx="262508" cy="276999"/>
              </a:xfrm>
              <a:prstGeom prst="rect">
                <a:avLst/>
              </a:prstGeom>
              <a:blipFill>
                <a:blip r:embed="rId7"/>
                <a:stretch>
                  <a:fillRect l="-13636" r="-4545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9CF658CE-CF29-30C3-D94A-DA6A9A61CB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5389049" y="4643276"/>
            <a:ext cx="380149" cy="28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5C549F7D-F9C5-073B-8065-081EE1B273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9675696" y="6304084"/>
            <a:ext cx="380149" cy="28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7D49D3B-1302-06B1-F8F1-395ABC39B30D}"/>
              </a:ext>
            </a:extLst>
          </p:cNvPr>
          <p:cNvSpPr txBox="1"/>
          <p:nvPr/>
        </p:nvSpPr>
        <p:spPr>
          <a:xfrm>
            <a:off x="10200688" y="6291097"/>
            <a:ext cx="15424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Message Passing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6896137-FFCB-A5C8-3366-C908B1E97080}"/>
              </a:ext>
            </a:extLst>
          </p:cNvPr>
          <p:cNvSpPr/>
          <p:nvPr/>
        </p:nvSpPr>
        <p:spPr>
          <a:xfrm>
            <a:off x="7805100" y="2428066"/>
            <a:ext cx="380149" cy="380149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>
                <a:solidFill>
                  <a:srgbClr val="FCEBCB"/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286A941-7A1E-166A-3A22-7AC4C034C218}"/>
                  </a:ext>
                </a:extLst>
              </p:cNvPr>
              <p:cNvSpPr txBox="1"/>
              <p:nvPr/>
            </p:nvSpPr>
            <p:spPr>
              <a:xfrm>
                <a:off x="7867080" y="2450665"/>
                <a:ext cx="2503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286A941-7A1E-166A-3A22-7AC4C034C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7080" y="2450665"/>
                <a:ext cx="250390" cy="276999"/>
              </a:xfrm>
              <a:prstGeom prst="rect">
                <a:avLst/>
              </a:prstGeom>
              <a:blipFill>
                <a:blip r:embed="rId9"/>
                <a:stretch>
                  <a:fillRect l="-14286" r="-4762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val 26">
            <a:extLst>
              <a:ext uri="{FF2B5EF4-FFF2-40B4-BE49-F238E27FC236}">
                <a16:creationId xmlns:a16="http://schemas.microsoft.com/office/drawing/2014/main" id="{5677CE68-7B6B-8357-F98D-8C1A816391FC}"/>
              </a:ext>
            </a:extLst>
          </p:cNvPr>
          <p:cNvSpPr/>
          <p:nvPr/>
        </p:nvSpPr>
        <p:spPr>
          <a:xfrm>
            <a:off x="7245022" y="2528826"/>
            <a:ext cx="380149" cy="380149"/>
          </a:xfrm>
          <a:prstGeom prst="ellipse">
            <a:avLst/>
          </a:prstGeom>
          <a:solidFill>
            <a:srgbClr val="C8D1DE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8EA1BD"/>
              </a:highligh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2DB59FF-E8B3-4A34-74C3-0DE53E22D48D}"/>
                  </a:ext>
                </a:extLst>
              </p:cNvPr>
              <p:cNvSpPr txBox="1"/>
              <p:nvPr/>
            </p:nvSpPr>
            <p:spPr>
              <a:xfrm>
                <a:off x="7318495" y="2555853"/>
                <a:ext cx="2625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2DB59FF-E8B3-4A34-74C3-0DE53E22D4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495" y="2555853"/>
                <a:ext cx="262508" cy="276999"/>
              </a:xfrm>
              <a:prstGeom prst="rect">
                <a:avLst/>
              </a:prstGeom>
              <a:blipFill>
                <a:blip r:embed="rId10"/>
                <a:stretch>
                  <a:fillRect l="-13636" r="-4545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">
            <a:extLst>
              <a:ext uri="{FF2B5EF4-FFF2-40B4-BE49-F238E27FC236}">
                <a16:creationId xmlns:a16="http://schemas.microsoft.com/office/drawing/2014/main" id="{C344B31E-0FEB-0E0D-B438-AE3A6D487C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6711535" y="2703140"/>
            <a:ext cx="380149" cy="28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9CB9688-C92C-D7EE-3263-D06E538F9838}"/>
              </a:ext>
            </a:extLst>
          </p:cNvPr>
          <p:cNvCxnSpPr/>
          <p:nvPr/>
        </p:nvCxnSpPr>
        <p:spPr>
          <a:xfrm flipV="1">
            <a:off x="5579123" y="3013053"/>
            <a:ext cx="1069015" cy="1476443"/>
          </a:xfrm>
          <a:prstGeom prst="straightConnector1">
            <a:avLst/>
          </a:prstGeom>
          <a:ln>
            <a:solidFill>
              <a:srgbClr val="CFCEC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99E3E76-45AA-F2EC-3307-297A82D8929A}"/>
              </a:ext>
            </a:extLst>
          </p:cNvPr>
          <p:cNvCxnSpPr>
            <a:cxnSpLocks/>
          </p:cNvCxnSpPr>
          <p:nvPr/>
        </p:nvCxnSpPr>
        <p:spPr>
          <a:xfrm flipH="1">
            <a:off x="5769198" y="3078612"/>
            <a:ext cx="1013106" cy="1406450"/>
          </a:xfrm>
          <a:prstGeom prst="straightConnector1">
            <a:avLst/>
          </a:prstGeom>
          <a:ln>
            <a:solidFill>
              <a:srgbClr val="CFCEC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671095BD-CB8A-9FD8-460A-A1199759EEF7}"/>
              </a:ext>
            </a:extLst>
          </p:cNvPr>
          <p:cNvSpPr/>
          <p:nvPr/>
        </p:nvSpPr>
        <p:spPr>
          <a:xfrm>
            <a:off x="6161954" y="3016114"/>
            <a:ext cx="227594" cy="227594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>
                <a:solidFill>
                  <a:srgbClr val="FCEBCB"/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FD7E43A-E49E-4964-F29E-76AFECA2AD2D}"/>
              </a:ext>
            </a:extLst>
          </p:cNvPr>
          <p:cNvSpPr/>
          <p:nvPr/>
        </p:nvSpPr>
        <p:spPr>
          <a:xfrm>
            <a:off x="5868406" y="3399678"/>
            <a:ext cx="227594" cy="227594"/>
          </a:xfrm>
          <a:prstGeom prst="ellipse">
            <a:avLst/>
          </a:prstGeom>
          <a:solidFill>
            <a:srgbClr val="C8D1DE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8EA1BD"/>
              </a:highlight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4012404-1198-C106-1F60-A80FA4C16BC7}"/>
              </a:ext>
            </a:extLst>
          </p:cNvPr>
          <p:cNvSpPr/>
          <p:nvPr/>
        </p:nvSpPr>
        <p:spPr>
          <a:xfrm>
            <a:off x="5078536" y="4104447"/>
            <a:ext cx="227594" cy="227594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>
                <a:solidFill>
                  <a:srgbClr val="FCEBCB"/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E32083A-A246-6E6F-6F9D-3BBCBB8C34E4}"/>
              </a:ext>
            </a:extLst>
          </p:cNvPr>
          <p:cNvSpPr/>
          <p:nvPr/>
        </p:nvSpPr>
        <p:spPr>
          <a:xfrm>
            <a:off x="4645542" y="4243076"/>
            <a:ext cx="227594" cy="227594"/>
          </a:xfrm>
          <a:prstGeom prst="ellipse">
            <a:avLst/>
          </a:prstGeom>
          <a:solidFill>
            <a:srgbClr val="C8D1DE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8EA1BD"/>
              </a:highlight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590DB53-0387-B5BC-E0B0-9C5386DFAFDE}"/>
              </a:ext>
            </a:extLst>
          </p:cNvPr>
          <p:cNvSpPr/>
          <p:nvPr/>
        </p:nvSpPr>
        <p:spPr>
          <a:xfrm>
            <a:off x="6048157" y="4380111"/>
            <a:ext cx="227594" cy="227594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>
                <a:solidFill>
                  <a:srgbClr val="FCEBCB"/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1B8192F-A75E-9FED-5A1A-25115DFBB7C8}"/>
              </a:ext>
            </a:extLst>
          </p:cNvPr>
          <p:cNvSpPr/>
          <p:nvPr/>
        </p:nvSpPr>
        <p:spPr>
          <a:xfrm>
            <a:off x="6344399" y="3990650"/>
            <a:ext cx="227594" cy="227594"/>
          </a:xfrm>
          <a:prstGeom prst="ellipse">
            <a:avLst/>
          </a:prstGeom>
          <a:solidFill>
            <a:srgbClr val="C2C9B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B1369A2-5603-3788-1502-84FD9A97B114}"/>
              </a:ext>
            </a:extLst>
          </p:cNvPr>
          <p:cNvSpPr/>
          <p:nvPr/>
        </p:nvSpPr>
        <p:spPr>
          <a:xfrm>
            <a:off x="7333400" y="3243708"/>
            <a:ext cx="227594" cy="227594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>
                <a:solidFill>
                  <a:srgbClr val="FCEBCB"/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A181FBA-4F0E-FD38-FA49-D9F9E2398C7C}"/>
              </a:ext>
            </a:extLst>
          </p:cNvPr>
          <p:cNvSpPr/>
          <p:nvPr/>
        </p:nvSpPr>
        <p:spPr>
          <a:xfrm>
            <a:off x="7819956" y="3129911"/>
            <a:ext cx="227594" cy="227594"/>
          </a:xfrm>
          <a:prstGeom prst="ellipse">
            <a:avLst/>
          </a:prstGeom>
          <a:solidFill>
            <a:srgbClr val="C2C9B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6" name="Picture 2">
            <a:extLst>
              <a:ext uri="{FF2B5EF4-FFF2-40B4-BE49-F238E27FC236}">
                <a16:creationId xmlns:a16="http://schemas.microsoft.com/office/drawing/2014/main" id="{562016F6-8176-39C5-131D-341E75EF2B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6735882" y="3537947"/>
            <a:ext cx="267015" cy="19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>
            <a:extLst>
              <a:ext uri="{FF2B5EF4-FFF2-40B4-BE49-F238E27FC236}">
                <a16:creationId xmlns:a16="http://schemas.microsoft.com/office/drawing/2014/main" id="{B04EE23A-6A5B-271A-8F46-C6EBA2E86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8334404" y="2999285"/>
            <a:ext cx="267015" cy="19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>
            <a:extLst>
              <a:ext uri="{FF2B5EF4-FFF2-40B4-BE49-F238E27FC236}">
                <a16:creationId xmlns:a16="http://schemas.microsoft.com/office/drawing/2014/main" id="{ED894DB6-20DC-D70B-1129-2F1244B1C1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5579123" y="3891682"/>
            <a:ext cx="267015" cy="19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>
            <a:extLst>
              <a:ext uri="{FF2B5EF4-FFF2-40B4-BE49-F238E27FC236}">
                <a16:creationId xmlns:a16="http://schemas.microsoft.com/office/drawing/2014/main" id="{645072EF-8D51-F275-A3D5-05ADF8CBFF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4105540" y="4372500"/>
            <a:ext cx="267015" cy="19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F96B2D7-9B4E-0C9C-F190-C8739A1BC866}"/>
                  </a:ext>
                </a:extLst>
              </p:cNvPr>
              <p:cNvSpPr txBox="1"/>
              <p:nvPr/>
            </p:nvSpPr>
            <p:spPr>
              <a:xfrm>
                <a:off x="7359162" y="3218991"/>
                <a:ext cx="1749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F96B2D7-9B4E-0C9C-F190-C8739A1BC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162" y="3218991"/>
                <a:ext cx="174984" cy="276999"/>
              </a:xfrm>
              <a:prstGeom prst="rect">
                <a:avLst/>
              </a:prstGeom>
              <a:blipFill>
                <a:blip r:embed="rId11"/>
                <a:stretch>
                  <a:fillRect l="-20000" r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B503793-61E7-8E35-296B-86495F9B8A29}"/>
                  </a:ext>
                </a:extLst>
              </p:cNvPr>
              <p:cNvSpPr txBox="1"/>
              <p:nvPr/>
            </p:nvSpPr>
            <p:spPr>
              <a:xfrm>
                <a:off x="6068847" y="4330706"/>
                <a:ext cx="1749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B503793-61E7-8E35-296B-86495F9B8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847" y="4330706"/>
                <a:ext cx="174984" cy="276999"/>
              </a:xfrm>
              <a:prstGeom prst="rect">
                <a:avLst/>
              </a:prstGeom>
              <a:blipFill>
                <a:blip r:embed="rId12"/>
                <a:stretch>
                  <a:fillRect l="-21429" r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A22F12F-B6CE-046F-BE26-06E488DFBEBA}"/>
                  </a:ext>
                </a:extLst>
              </p:cNvPr>
              <p:cNvSpPr txBox="1"/>
              <p:nvPr/>
            </p:nvSpPr>
            <p:spPr>
              <a:xfrm>
                <a:off x="5110737" y="4055042"/>
                <a:ext cx="1749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A22F12F-B6CE-046F-BE26-06E488DFB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0737" y="4055042"/>
                <a:ext cx="174984" cy="276999"/>
              </a:xfrm>
              <a:prstGeom prst="rect">
                <a:avLst/>
              </a:prstGeom>
              <a:blipFill>
                <a:blip r:embed="rId11"/>
                <a:stretch>
                  <a:fillRect l="-20000" r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0BE6BF0-1409-5439-4768-70C15CC892AA}"/>
                  </a:ext>
                </a:extLst>
              </p:cNvPr>
              <p:cNvSpPr txBox="1"/>
              <p:nvPr/>
            </p:nvSpPr>
            <p:spPr>
              <a:xfrm>
                <a:off x="6189848" y="2981660"/>
                <a:ext cx="1749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0BE6BF0-1409-5439-4768-70C15CC89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848" y="2981660"/>
                <a:ext cx="174984" cy="276999"/>
              </a:xfrm>
              <a:prstGeom prst="rect">
                <a:avLst/>
              </a:prstGeom>
              <a:blipFill>
                <a:blip r:embed="rId13"/>
                <a:stretch>
                  <a:fillRect l="-20000" r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C8FCB42-57F3-4D41-E97C-67B664D3B9AB}"/>
                  </a:ext>
                </a:extLst>
              </p:cNvPr>
              <p:cNvSpPr txBox="1"/>
              <p:nvPr/>
            </p:nvSpPr>
            <p:spPr>
              <a:xfrm>
                <a:off x="4668502" y="4205770"/>
                <a:ext cx="1803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C8FCB42-57F3-4D41-E97C-67B664D3B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8502" y="4205770"/>
                <a:ext cx="180370" cy="276999"/>
              </a:xfrm>
              <a:prstGeom prst="rect">
                <a:avLst/>
              </a:prstGeom>
              <a:blipFill>
                <a:blip r:embed="rId14"/>
                <a:stretch>
                  <a:fillRect l="-20000" r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D721083-E2B7-BB1B-1EC4-5953A66F8862}"/>
                  </a:ext>
                </a:extLst>
              </p:cNvPr>
              <p:cNvSpPr txBox="1"/>
              <p:nvPr/>
            </p:nvSpPr>
            <p:spPr>
              <a:xfrm>
                <a:off x="5890835" y="3364142"/>
                <a:ext cx="1803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D721083-E2B7-BB1B-1EC4-5953A66F88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835" y="3364142"/>
                <a:ext cx="180370" cy="276999"/>
              </a:xfrm>
              <a:prstGeom prst="rect">
                <a:avLst/>
              </a:prstGeom>
              <a:blipFill>
                <a:blip r:embed="rId15"/>
                <a:stretch>
                  <a:fillRect l="-18750" r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545F032-E384-237A-AEDA-F222EDFD7F93}"/>
                  </a:ext>
                </a:extLst>
              </p:cNvPr>
              <p:cNvSpPr txBox="1"/>
              <p:nvPr/>
            </p:nvSpPr>
            <p:spPr>
              <a:xfrm>
                <a:off x="6376312" y="3951118"/>
                <a:ext cx="1803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545F032-E384-237A-AEDA-F222EDFD7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312" y="3951118"/>
                <a:ext cx="180370" cy="276999"/>
              </a:xfrm>
              <a:prstGeom prst="rect">
                <a:avLst/>
              </a:prstGeom>
              <a:blipFill>
                <a:blip r:embed="rId16"/>
                <a:stretch>
                  <a:fillRect l="-20000" r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3AD456E-06AF-820D-682B-34F5A324C88E}"/>
                  </a:ext>
                </a:extLst>
              </p:cNvPr>
              <p:cNvSpPr txBox="1"/>
              <p:nvPr/>
            </p:nvSpPr>
            <p:spPr>
              <a:xfrm>
                <a:off x="7842599" y="3088761"/>
                <a:ext cx="1803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3AD456E-06AF-820D-682B-34F5A324C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599" y="3088761"/>
                <a:ext cx="180370" cy="276999"/>
              </a:xfrm>
              <a:prstGeom prst="rect">
                <a:avLst/>
              </a:prstGeom>
              <a:blipFill>
                <a:blip r:embed="rId17"/>
                <a:stretch>
                  <a:fillRect l="-20000" r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12976EB-4F3A-D6AA-826B-3FCD076069BC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Replay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Buffer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68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0" grpId="0"/>
      <p:bldP spid="21" grpId="0"/>
      <p:bldP spid="25" grpId="0" animBg="1"/>
      <p:bldP spid="26" grpId="0"/>
      <p:bldP spid="27" grpId="0" animBg="1"/>
      <p:bldP spid="28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51" grpId="0"/>
      <p:bldP spid="51" grpId="1"/>
      <p:bldP spid="52" grpId="0"/>
      <p:bldP spid="52" grpId="1"/>
      <p:bldP spid="53" grpId="0"/>
      <p:bldP spid="53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17D5D-4754-BF03-C948-E82C6FEA2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41F08E-1DB4-F929-DACE-8145D755B92B}"/>
              </a:ext>
            </a:extLst>
          </p:cNvPr>
          <p:cNvSpPr txBox="1"/>
          <p:nvPr/>
        </p:nvSpPr>
        <p:spPr>
          <a:xfrm>
            <a:off x="260572" y="1215145"/>
            <a:ext cx="79246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Rollout interaction trajectories</a:t>
            </a:r>
          </a:p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trospectively</a:t>
            </a:r>
            <a:r>
              <a:rPr lang="zh-CN" altLang="en-US" dirty="0">
                <a:latin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relabel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each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time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step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when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episode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concludes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Prioritized</a:t>
            </a:r>
            <a:r>
              <a:rPr lang="zh-CN" altLang="en-US" dirty="0">
                <a:latin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batch</a:t>
            </a:r>
            <a:r>
              <a:rPr lang="zh-CN" altLang="en-US" dirty="0">
                <a:latin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sampling</a:t>
            </a:r>
            <a:r>
              <a:rPr lang="zh-CN" altLang="en-US" dirty="0">
                <a:latin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</a:t>
            </a:r>
            <a:r>
              <a:rPr lang="zh-CN" altLang="en-US" dirty="0">
                <a:latin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trajectory</a:t>
            </a:r>
            <a:r>
              <a:rPr lang="zh-CN" altLang="en-US" dirty="0">
                <a:latin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analysis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F4E53E-0E73-B508-CF92-1E2E24F3D083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F58A57-AD69-A5C2-B295-0B8DF1F8E369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3ACE8D-0EC7-ABF4-B5FE-5DFC9D130D1F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Car with solid fill">
            <a:extLst>
              <a:ext uri="{FF2B5EF4-FFF2-40B4-BE49-F238E27FC236}">
                <a16:creationId xmlns:a16="http://schemas.microsoft.com/office/drawing/2014/main" id="{A32AB33D-647D-AC79-46FD-26CAE295CC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38406" y="4624411"/>
            <a:ext cx="914400" cy="914400"/>
          </a:xfrm>
          <a:prstGeom prst="rect">
            <a:avLst/>
          </a:prstGeom>
        </p:spPr>
      </p:pic>
      <p:pic>
        <p:nvPicPr>
          <p:cNvPr id="7" name="Graphic 6" descr="Car with solid fill">
            <a:extLst>
              <a:ext uri="{FF2B5EF4-FFF2-40B4-BE49-F238E27FC236}">
                <a16:creationId xmlns:a16="http://schemas.microsoft.com/office/drawing/2014/main" id="{BC3D1965-96A8-D680-34C8-7AD4D9D699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451898" y="2098653"/>
            <a:ext cx="914400" cy="914400"/>
          </a:xfrm>
          <a:prstGeom prst="rect">
            <a:avLst/>
          </a:prstGeom>
        </p:spPr>
      </p:pic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id="{67BE42B1-A819-ABEE-B06C-6A01C9C9034A}"/>
              </a:ext>
            </a:extLst>
          </p:cNvPr>
          <p:cNvCxnSpPr>
            <a:cxnSpLocks/>
          </p:cNvCxnSpPr>
          <p:nvPr/>
        </p:nvCxnSpPr>
        <p:spPr>
          <a:xfrm flipV="1">
            <a:off x="3679461" y="3107585"/>
            <a:ext cx="5512665" cy="1996631"/>
          </a:xfrm>
          <a:prstGeom prst="curvedConnector3">
            <a:avLst>
              <a:gd name="adj1" fmla="val 50000"/>
            </a:avLst>
          </a:prstGeom>
          <a:ln>
            <a:solidFill>
              <a:srgbClr val="80907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1DEA2A2-8485-7053-1B3A-FE8257D621D4}"/>
              </a:ext>
            </a:extLst>
          </p:cNvPr>
          <p:cNvSpPr/>
          <p:nvPr/>
        </p:nvSpPr>
        <p:spPr>
          <a:xfrm>
            <a:off x="4164887" y="4922677"/>
            <a:ext cx="380149" cy="380149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>
                <a:solidFill>
                  <a:srgbClr val="FCEBCB"/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83DD914-8C63-8E5B-8A73-EB0007939845}"/>
              </a:ext>
            </a:extLst>
          </p:cNvPr>
          <p:cNvSpPr/>
          <p:nvPr/>
        </p:nvSpPr>
        <p:spPr>
          <a:xfrm>
            <a:off x="4776968" y="4753040"/>
            <a:ext cx="380149" cy="380149"/>
          </a:xfrm>
          <a:prstGeom prst="ellipse">
            <a:avLst/>
          </a:prstGeom>
          <a:solidFill>
            <a:srgbClr val="C2C9B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A11146B6-4DB4-A9E4-EECE-A204184AEF6D}"/>
              </a:ext>
            </a:extLst>
          </p:cNvPr>
          <p:cNvCxnSpPr>
            <a:cxnSpLocks/>
          </p:cNvCxnSpPr>
          <p:nvPr/>
        </p:nvCxnSpPr>
        <p:spPr>
          <a:xfrm rot="10800000" flipV="1">
            <a:off x="3679462" y="2632066"/>
            <a:ext cx="4598265" cy="1857430"/>
          </a:xfrm>
          <a:prstGeom prst="curvedConnector3">
            <a:avLst>
              <a:gd name="adj1" fmla="val 50000"/>
            </a:avLst>
          </a:prstGeom>
          <a:ln>
            <a:solidFill>
              <a:srgbClr val="8EA1B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C96877C-4453-FA8F-E8CD-DC258E1DD442}"/>
                  </a:ext>
                </a:extLst>
              </p:cNvPr>
              <p:cNvSpPr txBox="1"/>
              <p:nvPr/>
            </p:nvSpPr>
            <p:spPr>
              <a:xfrm>
                <a:off x="4229766" y="4943114"/>
                <a:ext cx="2503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8FEE7D1-C1FD-8D98-DD87-63D0F253B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766" y="4943114"/>
                <a:ext cx="250390" cy="276999"/>
              </a:xfrm>
              <a:prstGeom prst="rect">
                <a:avLst/>
              </a:prstGeom>
              <a:blipFill>
                <a:blip r:embed="rId6"/>
                <a:stretch>
                  <a:fillRect l="-15000" r="-5000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90400E2-B1C0-AC51-6E4A-4444D5224EDC}"/>
                  </a:ext>
                </a:extLst>
              </p:cNvPr>
              <p:cNvSpPr txBox="1"/>
              <p:nvPr/>
            </p:nvSpPr>
            <p:spPr>
              <a:xfrm>
                <a:off x="4835788" y="4784177"/>
                <a:ext cx="2625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D2971E-D0E2-B8EE-F3A5-2CA378AEF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788" y="4784177"/>
                <a:ext cx="262508" cy="276999"/>
              </a:xfrm>
              <a:prstGeom prst="rect">
                <a:avLst/>
              </a:prstGeom>
              <a:blipFill>
                <a:blip r:embed="rId7"/>
                <a:stretch>
                  <a:fillRect l="-13636" r="-4545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693E6ACD-F6B5-B4F1-2FBA-3CF90236D6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5389049" y="4643276"/>
            <a:ext cx="380149" cy="28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DB1A6CC1-0B57-8477-92B3-06119D3F5A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9675696" y="6304084"/>
            <a:ext cx="380149" cy="28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CC2284A-9224-C4D1-CD28-901B7157DF94}"/>
              </a:ext>
            </a:extLst>
          </p:cNvPr>
          <p:cNvSpPr txBox="1"/>
          <p:nvPr/>
        </p:nvSpPr>
        <p:spPr>
          <a:xfrm>
            <a:off x="10200688" y="6291097"/>
            <a:ext cx="15424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Message Passing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2C3D006-22E1-8120-0906-A48E0146D0E9}"/>
              </a:ext>
            </a:extLst>
          </p:cNvPr>
          <p:cNvSpPr/>
          <p:nvPr/>
        </p:nvSpPr>
        <p:spPr>
          <a:xfrm>
            <a:off x="7805100" y="2428066"/>
            <a:ext cx="380149" cy="380149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>
                <a:solidFill>
                  <a:srgbClr val="FCEBCB"/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7490E96-8FF0-3483-06E9-36B43424E25A}"/>
                  </a:ext>
                </a:extLst>
              </p:cNvPr>
              <p:cNvSpPr txBox="1"/>
              <p:nvPr/>
            </p:nvSpPr>
            <p:spPr>
              <a:xfrm>
                <a:off x="7867080" y="2450665"/>
                <a:ext cx="2503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286A941-7A1E-166A-3A22-7AC4C034C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7080" y="2450665"/>
                <a:ext cx="250390" cy="276999"/>
              </a:xfrm>
              <a:prstGeom prst="rect">
                <a:avLst/>
              </a:prstGeom>
              <a:blipFill>
                <a:blip r:embed="rId9"/>
                <a:stretch>
                  <a:fillRect l="-14286" r="-4762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val 26">
            <a:extLst>
              <a:ext uri="{FF2B5EF4-FFF2-40B4-BE49-F238E27FC236}">
                <a16:creationId xmlns:a16="http://schemas.microsoft.com/office/drawing/2014/main" id="{BB43B8ED-DB92-AD95-BD11-6AD6EE9EBDB7}"/>
              </a:ext>
            </a:extLst>
          </p:cNvPr>
          <p:cNvSpPr/>
          <p:nvPr/>
        </p:nvSpPr>
        <p:spPr>
          <a:xfrm>
            <a:off x="7245022" y="2528826"/>
            <a:ext cx="380149" cy="380149"/>
          </a:xfrm>
          <a:prstGeom prst="ellipse">
            <a:avLst/>
          </a:prstGeom>
          <a:solidFill>
            <a:srgbClr val="C8D1DE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8EA1BD"/>
              </a:highligh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21E2CFE-A29F-F065-43C5-8F1A1774A1A5}"/>
                  </a:ext>
                </a:extLst>
              </p:cNvPr>
              <p:cNvSpPr txBox="1"/>
              <p:nvPr/>
            </p:nvSpPr>
            <p:spPr>
              <a:xfrm>
                <a:off x="7318495" y="2555853"/>
                <a:ext cx="2625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2DB59FF-E8B3-4A34-74C3-0DE53E22D4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495" y="2555853"/>
                <a:ext cx="262508" cy="276999"/>
              </a:xfrm>
              <a:prstGeom prst="rect">
                <a:avLst/>
              </a:prstGeom>
              <a:blipFill>
                <a:blip r:embed="rId10"/>
                <a:stretch>
                  <a:fillRect l="-13636" r="-4545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">
            <a:extLst>
              <a:ext uri="{FF2B5EF4-FFF2-40B4-BE49-F238E27FC236}">
                <a16:creationId xmlns:a16="http://schemas.microsoft.com/office/drawing/2014/main" id="{6E260BD6-1E17-8BD3-B9CB-BEB7753BD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6711535" y="2703140"/>
            <a:ext cx="380149" cy="28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FC33752-E49F-4B76-CB56-30B57E5627C0}"/>
              </a:ext>
            </a:extLst>
          </p:cNvPr>
          <p:cNvCxnSpPr/>
          <p:nvPr/>
        </p:nvCxnSpPr>
        <p:spPr>
          <a:xfrm flipV="1">
            <a:off x="5579123" y="3013053"/>
            <a:ext cx="1069015" cy="1476443"/>
          </a:xfrm>
          <a:prstGeom prst="straightConnector1">
            <a:avLst/>
          </a:prstGeom>
          <a:ln>
            <a:solidFill>
              <a:srgbClr val="CFCEC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A001A5F-6A8A-831C-AE0A-FF17FE65E346}"/>
              </a:ext>
            </a:extLst>
          </p:cNvPr>
          <p:cNvCxnSpPr>
            <a:cxnSpLocks/>
          </p:cNvCxnSpPr>
          <p:nvPr/>
        </p:nvCxnSpPr>
        <p:spPr>
          <a:xfrm flipH="1">
            <a:off x="5769198" y="3078612"/>
            <a:ext cx="1013106" cy="1406450"/>
          </a:xfrm>
          <a:prstGeom prst="straightConnector1">
            <a:avLst/>
          </a:prstGeom>
          <a:ln>
            <a:solidFill>
              <a:srgbClr val="CFCEC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E61FED84-C28F-900C-C83A-45EF85FAFBE0}"/>
              </a:ext>
            </a:extLst>
          </p:cNvPr>
          <p:cNvSpPr/>
          <p:nvPr/>
        </p:nvSpPr>
        <p:spPr>
          <a:xfrm>
            <a:off x="6161954" y="3016114"/>
            <a:ext cx="227594" cy="227594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>
                <a:solidFill>
                  <a:srgbClr val="FCEBCB"/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0C35BBD-46A3-41A8-127C-1C56A9267880}"/>
              </a:ext>
            </a:extLst>
          </p:cNvPr>
          <p:cNvSpPr/>
          <p:nvPr/>
        </p:nvSpPr>
        <p:spPr>
          <a:xfrm>
            <a:off x="5868406" y="3399678"/>
            <a:ext cx="227594" cy="227594"/>
          </a:xfrm>
          <a:prstGeom prst="ellipse">
            <a:avLst/>
          </a:prstGeom>
          <a:solidFill>
            <a:srgbClr val="C8D1DE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8EA1BD"/>
              </a:highlight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EBA1906-C097-1559-E7BD-22923A4A9CB4}"/>
              </a:ext>
            </a:extLst>
          </p:cNvPr>
          <p:cNvSpPr/>
          <p:nvPr/>
        </p:nvSpPr>
        <p:spPr>
          <a:xfrm>
            <a:off x="5078536" y="4104447"/>
            <a:ext cx="227594" cy="227594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>
                <a:solidFill>
                  <a:srgbClr val="FCEBCB"/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C9FF88F-F9E8-E706-9CB4-382FB7B208B8}"/>
              </a:ext>
            </a:extLst>
          </p:cNvPr>
          <p:cNvSpPr/>
          <p:nvPr/>
        </p:nvSpPr>
        <p:spPr>
          <a:xfrm>
            <a:off x="4645542" y="4243076"/>
            <a:ext cx="227594" cy="227594"/>
          </a:xfrm>
          <a:prstGeom prst="ellipse">
            <a:avLst/>
          </a:prstGeom>
          <a:solidFill>
            <a:srgbClr val="C8D1DE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8EA1BD"/>
              </a:highlight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4D1DBD2-9C0C-7581-5E92-E4E5159B8325}"/>
              </a:ext>
            </a:extLst>
          </p:cNvPr>
          <p:cNvSpPr/>
          <p:nvPr/>
        </p:nvSpPr>
        <p:spPr>
          <a:xfrm>
            <a:off x="6048157" y="4380111"/>
            <a:ext cx="227594" cy="227594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>
                <a:solidFill>
                  <a:srgbClr val="FCEBCB"/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6C88ECF-F3BD-1EF3-C473-49CAA4B02B62}"/>
              </a:ext>
            </a:extLst>
          </p:cNvPr>
          <p:cNvSpPr/>
          <p:nvPr/>
        </p:nvSpPr>
        <p:spPr>
          <a:xfrm>
            <a:off x="6344399" y="3990650"/>
            <a:ext cx="227594" cy="227594"/>
          </a:xfrm>
          <a:prstGeom prst="ellipse">
            <a:avLst/>
          </a:prstGeom>
          <a:solidFill>
            <a:srgbClr val="C2C9B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158A1F4-AFE4-ECE5-4D1F-CFEF3C2E2350}"/>
              </a:ext>
            </a:extLst>
          </p:cNvPr>
          <p:cNvSpPr/>
          <p:nvPr/>
        </p:nvSpPr>
        <p:spPr>
          <a:xfrm>
            <a:off x="7333400" y="3243708"/>
            <a:ext cx="227594" cy="227594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>
                <a:solidFill>
                  <a:srgbClr val="FCEBCB"/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9C5AE16-3E8E-27EB-85E1-59DD5A9E6977}"/>
              </a:ext>
            </a:extLst>
          </p:cNvPr>
          <p:cNvSpPr/>
          <p:nvPr/>
        </p:nvSpPr>
        <p:spPr>
          <a:xfrm>
            <a:off x="7819956" y="3129911"/>
            <a:ext cx="227594" cy="227594"/>
          </a:xfrm>
          <a:prstGeom prst="ellipse">
            <a:avLst/>
          </a:prstGeom>
          <a:solidFill>
            <a:srgbClr val="C2C9B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6" name="Picture 2">
            <a:extLst>
              <a:ext uri="{FF2B5EF4-FFF2-40B4-BE49-F238E27FC236}">
                <a16:creationId xmlns:a16="http://schemas.microsoft.com/office/drawing/2014/main" id="{B7454433-A581-C205-BF82-C7B1B4B12D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6735882" y="3537947"/>
            <a:ext cx="267015" cy="19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>
            <a:extLst>
              <a:ext uri="{FF2B5EF4-FFF2-40B4-BE49-F238E27FC236}">
                <a16:creationId xmlns:a16="http://schemas.microsoft.com/office/drawing/2014/main" id="{C03151B0-DEBE-2AF7-03CE-F3D9E02C97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8334404" y="2999285"/>
            <a:ext cx="267015" cy="19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>
            <a:extLst>
              <a:ext uri="{FF2B5EF4-FFF2-40B4-BE49-F238E27FC236}">
                <a16:creationId xmlns:a16="http://schemas.microsoft.com/office/drawing/2014/main" id="{ABE19DCA-991A-8B68-695E-2B29681C2B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5579123" y="3891682"/>
            <a:ext cx="267015" cy="19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>
            <a:extLst>
              <a:ext uri="{FF2B5EF4-FFF2-40B4-BE49-F238E27FC236}">
                <a16:creationId xmlns:a16="http://schemas.microsoft.com/office/drawing/2014/main" id="{0161CC39-FFD2-FCE0-5289-4641A72BEF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15191" r="14382" b="16722"/>
          <a:stretch>
            <a:fillRect/>
          </a:stretch>
        </p:blipFill>
        <p:spPr bwMode="auto">
          <a:xfrm>
            <a:off x="4105540" y="4372500"/>
            <a:ext cx="267015" cy="19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6081A79-1017-4003-31B4-68D23EA1838E}"/>
                  </a:ext>
                </a:extLst>
              </p:cNvPr>
              <p:cNvSpPr txBox="1"/>
              <p:nvPr/>
            </p:nvSpPr>
            <p:spPr>
              <a:xfrm>
                <a:off x="7359162" y="3218991"/>
                <a:ext cx="1749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F96B2D7-9B4E-0C9C-F190-C8739A1BC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162" y="3218991"/>
                <a:ext cx="174984" cy="276999"/>
              </a:xfrm>
              <a:prstGeom prst="rect">
                <a:avLst/>
              </a:prstGeom>
              <a:blipFill>
                <a:blip r:embed="rId11"/>
                <a:stretch>
                  <a:fillRect l="-20000" r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034EDA7-5828-DBD2-9C91-E4E13573B136}"/>
                  </a:ext>
                </a:extLst>
              </p:cNvPr>
              <p:cNvSpPr txBox="1"/>
              <p:nvPr/>
            </p:nvSpPr>
            <p:spPr>
              <a:xfrm>
                <a:off x="6068847" y="4330706"/>
                <a:ext cx="1749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B503793-61E7-8E35-296B-86495F9B8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847" y="4330706"/>
                <a:ext cx="174984" cy="276999"/>
              </a:xfrm>
              <a:prstGeom prst="rect">
                <a:avLst/>
              </a:prstGeom>
              <a:blipFill>
                <a:blip r:embed="rId12"/>
                <a:stretch>
                  <a:fillRect l="-21429" r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E2C419B-129A-EB9B-3D2D-912AB0EA09E5}"/>
                  </a:ext>
                </a:extLst>
              </p:cNvPr>
              <p:cNvSpPr txBox="1"/>
              <p:nvPr/>
            </p:nvSpPr>
            <p:spPr>
              <a:xfrm>
                <a:off x="5110737" y="4055042"/>
                <a:ext cx="1749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A22F12F-B6CE-046F-BE26-06E488DFB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0737" y="4055042"/>
                <a:ext cx="174984" cy="276999"/>
              </a:xfrm>
              <a:prstGeom prst="rect">
                <a:avLst/>
              </a:prstGeom>
              <a:blipFill>
                <a:blip r:embed="rId11"/>
                <a:stretch>
                  <a:fillRect l="-20000" r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4A5B434-15FA-6B98-582A-EB9237C911A4}"/>
                  </a:ext>
                </a:extLst>
              </p:cNvPr>
              <p:cNvSpPr txBox="1"/>
              <p:nvPr/>
            </p:nvSpPr>
            <p:spPr>
              <a:xfrm>
                <a:off x="6189848" y="2981660"/>
                <a:ext cx="1749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0BE6BF0-1409-5439-4768-70C15CC89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848" y="2981660"/>
                <a:ext cx="174984" cy="276999"/>
              </a:xfrm>
              <a:prstGeom prst="rect">
                <a:avLst/>
              </a:prstGeom>
              <a:blipFill>
                <a:blip r:embed="rId13"/>
                <a:stretch>
                  <a:fillRect l="-20000" r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023E02E-EE8E-92CA-9A00-BD96006CCCCA}"/>
                  </a:ext>
                </a:extLst>
              </p:cNvPr>
              <p:cNvSpPr txBox="1"/>
              <p:nvPr/>
            </p:nvSpPr>
            <p:spPr>
              <a:xfrm>
                <a:off x="4668502" y="4205770"/>
                <a:ext cx="1803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C8FCB42-57F3-4D41-E97C-67B664D3B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8502" y="4205770"/>
                <a:ext cx="180370" cy="276999"/>
              </a:xfrm>
              <a:prstGeom prst="rect">
                <a:avLst/>
              </a:prstGeom>
              <a:blipFill>
                <a:blip r:embed="rId14"/>
                <a:stretch>
                  <a:fillRect l="-20000" r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E853E63-FEA9-7555-4AD5-33509FEEB89F}"/>
                  </a:ext>
                </a:extLst>
              </p:cNvPr>
              <p:cNvSpPr txBox="1"/>
              <p:nvPr/>
            </p:nvSpPr>
            <p:spPr>
              <a:xfrm>
                <a:off x="5890835" y="3364142"/>
                <a:ext cx="1803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D721083-E2B7-BB1B-1EC4-5953A66F88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835" y="3364142"/>
                <a:ext cx="180370" cy="276999"/>
              </a:xfrm>
              <a:prstGeom prst="rect">
                <a:avLst/>
              </a:prstGeom>
              <a:blipFill>
                <a:blip r:embed="rId15"/>
                <a:stretch>
                  <a:fillRect l="-18750" r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0CB25A7-67A4-CE51-C0A4-FD064415D6D4}"/>
                  </a:ext>
                </a:extLst>
              </p:cNvPr>
              <p:cNvSpPr txBox="1"/>
              <p:nvPr/>
            </p:nvSpPr>
            <p:spPr>
              <a:xfrm>
                <a:off x="6376312" y="3951118"/>
                <a:ext cx="1803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545F032-E384-237A-AEDA-F222EDFD7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312" y="3951118"/>
                <a:ext cx="180370" cy="276999"/>
              </a:xfrm>
              <a:prstGeom prst="rect">
                <a:avLst/>
              </a:prstGeom>
              <a:blipFill>
                <a:blip r:embed="rId16"/>
                <a:stretch>
                  <a:fillRect l="-20000" r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4DDD654-CD1A-AD59-4BEF-ABA30B854EE3}"/>
                  </a:ext>
                </a:extLst>
              </p:cNvPr>
              <p:cNvSpPr txBox="1"/>
              <p:nvPr/>
            </p:nvSpPr>
            <p:spPr>
              <a:xfrm>
                <a:off x="7842599" y="3088761"/>
                <a:ext cx="1803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3AD456E-06AF-820D-682B-34F5A324C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599" y="3088761"/>
                <a:ext cx="180370" cy="276999"/>
              </a:xfrm>
              <a:prstGeom prst="rect">
                <a:avLst/>
              </a:prstGeom>
              <a:blipFill>
                <a:blip r:embed="rId17"/>
                <a:stretch>
                  <a:fillRect l="-20000" r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18BE203-547D-9714-8E04-858294C5CE19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Replay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Buffer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911DBD-B38B-B585-EB5A-35AD7EAB4BD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217568" y="4104447"/>
            <a:ext cx="4878571" cy="191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8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A7DC3DEC-F638-E84D-3CA9-2CC8136178A2}"/>
              </a:ext>
            </a:extLst>
          </p:cNvPr>
          <p:cNvSpPr/>
          <p:nvPr/>
        </p:nvSpPr>
        <p:spPr>
          <a:xfrm>
            <a:off x="6555712" y="5231842"/>
            <a:ext cx="4476593" cy="836575"/>
          </a:xfrm>
          <a:prstGeom prst="rect">
            <a:avLst/>
          </a:prstGeom>
          <a:solidFill>
            <a:srgbClr val="FCEBC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575E8C1-D268-639D-D022-883CDE4F4A28}"/>
              </a:ext>
            </a:extLst>
          </p:cNvPr>
          <p:cNvSpPr/>
          <p:nvPr/>
        </p:nvSpPr>
        <p:spPr>
          <a:xfrm>
            <a:off x="7167793" y="4151260"/>
            <a:ext cx="4476339" cy="923330"/>
          </a:xfrm>
          <a:prstGeom prst="rect">
            <a:avLst/>
          </a:prstGeom>
          <a:solidFill>
            <a:srgbClr val="FCEBCB">
              <a:alpha val="5012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4E73AE-A0D2-54E7-1464-61E3A1905900}"/>
              </a:ext>
            </a:extLst>
          </p:cNvPr>
          <p:cNvSpPr txBox="1"/>
          <p:nvPr/>
        </p:nvSpPr>
        <p:spPr>
          <a:xfrm>
            <a:off x="888726" y="6235909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Context Reflection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A3AA93-D13C-D89A-8BAE-B95BA332EE64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6B26DF-EDD6-8627-F880-1D7876DF8690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CFCEDB-5D28-3CC4-5C11-F87EAA718AD2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67B45E-DD13-2A38-316C-F52C1831B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8070" y="387718"/>
            <a:ext cx="3785925" cy="37859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8F6543A-182D-69BB-CF2A-D2C0B8BBEE1D}"/>
              </a:ext>
            </a:extLst>
          </p:cNvPr>
          <p:cNvSpPr txBox="1"/>
          <p:nvPr/>
        </p:nvSpPr>
        <p:spPr>
          <a:xfrm>
            <a:off x="7323632" y="6235909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Debrief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A7BEC83-6A98-BAA2-0E33-EDE9147C3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8698"/>
            <a:ext cx="1950302" cy="195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7E4915B-4FF7-49ED-AE4C-E0B89A1C5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28" y="3569961"/>
            <a:ext cx="2068013" cy="206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8CFEA351-BE08-1564-4AF2-048614B256F4}"/>
              </a:ext>
            </a:extLst>
          </p:cNvPr>
          <p:cNvGrpSpPr/>
          <p:nvPr/>
        </p:nvGrpSpPr>
        <p:grpSpPr>
          <a:xfrm>
            <a:off x="2185221" y="1602266"/>
            <a:ext cx="3602121" cy="914400"/>
            <a:chOff x="2185221" y="1602266"/>
            <a:chExt cx="3602121" cy="914400"/>
          </a:xfrm>
        </p:grpSpPr>
        <p:pic>
          <p:nvPicPr>
            <p:cNvPr id="6" name="Graphic 5" descr="Car with solid fill">
              <a:extLst>
                <a:ext uri="{FF2B5EF4-FFF2-40B4-BE49-F238E27FC236}">
                  <a16:creationId xmlns:a16="http://schemas.microsoft.com/office/drawing/2014/main" id="{04DEE085-24A5-C43C-A653-420E9576556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185221" y="1602266"/>
              <a:ext cx="914400" cy="914400"/>
            </a:xfrm>
            <a:prstGeom prst="rect">
              <a:avLst/>
            </a:prstGeom>
          </p:spPr>
        </p:pic>
        <p:cxnSp>
          <p:nvCxnSpPr>
            <p:cNvPr id="8" name="Curved Connector 7">
              <a:extLst>
                <a:ext uri="{FF2B5EF4-FFF2-40B4-BE49-F238E27FC236}">
                  <a16:creationId xmlns:a16="http://schemas.microsoft.com/office/drawing/2014/main" id="{5526D548-C7EF-B6FC-7583-5F5B2AA1C0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99621" y="1801478"/>
              <a:ext cx="2687721" cy="29184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809076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507E32E-8531-BCBB-A307-A5DEE45FBADB}"/>
                </a:ext>
              </a:extLst>
            </p:cNvPr>
            <p:cNvSpPr/>
            <p:nvPr/>
          </p:nvSpPr>
          <p:spPr>
            <a:xfrm>
              <a:off x="3445484" y="1923682"/>
              <a:ext cx="380149" cy="380149"/>
            </a:xfrm>
            <a:prstGeom prst="rect">
              <a:avLst/>
            </a:prstGeom>
            <a:solidFill>
              <a:srgbClr val="FCEBCB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>
                  <a:solidFill>
                    <a:srgbClr val="FCEBCB"/>
                  </a:solidFill>
                </a:ln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F41AD2F-0760-DBE2-77AC-A869AC7FE8B3}"/>
                </a:ext>
              </a:extLst>
            </p:cNvPr>
            <p:cNvSpPr/>
            <p:nvPr/>
          </p:nvSpPr>
          <p:spPr>
            <a:xfrm>
              <a:off x="4057565" y="1754045"/>
              <a:ext cx="380149" cy="380149"/>
            </a:xfrm>
            <a:prstGeom prst="ellipse">
              <a:avLst/>
            </a:prstGeom>
            <a:solidFill>
              <a:srgbClr val="C2C9BE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E830783-8AAA-9287-C64F-420B3FF816E3}"/>
                    </a:ext>
                  </a:extLst>
                </p:cNvPr>
                <p:cNvSpPr txBox="1"/>
                <p:nvPr/>
              </p:nvSpPr>
              <p:spPr>
                <a:xfrm>
                  <a:off x="3510363" y="1944119"/>
                  <a:ext cx="250390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E830783-8AAA-9287-C64F-420B3FF816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0363" y="1944119"/>
                  <a:ext cx="250390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14286" r="-4762" b="-181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F3F3ACD-C0E2-DA45-ABE8-3938513527AB}"/>
                    </a:ext>
                  </a:extLst>
                </p:cNvPr>
                <p:cNvSpPr txBox="1"/>
                <p:nvPr/>
              </p:nvSpPr>
              <p:spPr>
                <a:xfrm>
                  <a:off x="4116385" y="1785182"/>
                  <a:ext cx="262508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F3F3ACD-C0E2-DA45-ABE8-3938513527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6385" y="1785182"/>
                  <a:ext cx="262508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14286" r="-9524"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C630889-2869-0366-FF9F-30DF3149A42C}"/>
                </a:ext>
              </a:extLst>
            </p:cNvPr>
            <p:cNvSpPr/>
            <p:nvPr/>
          </p:nvSpPr>
          <p:spPr>
            <a:xfrm>
              <a:off x="4638471" y="1660620"/>
              <a:ext cx="380149" cy="380149"/>
            </a:xfrm>
            <a:prstGeom prst="rect">
              <a:avLst/>
            </a:prstGeom>
            <a:solidFill>
              <a:srgbClr val="FCEBCB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>
                  <a:solidFill>
                    <a:srgbClr val="FCEBCB"/>
                  </a:solidFill>
                </a:ln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C5A1C62-61FF-DFD5-46AF-2DAEEBD98AC7}"/>
                </a:ext>
              </a:extLst>
            </p:cNvPr>
            <p:cNvSpPr/>
            <p:nvPr/>
          </p:nvSpPr>
          <p:spPr>
            <a:xfrm>
              <a:off x="5166377" y="1650300"/>
              <a:ext cx="380149" cy="380149"/>
            </a:xfrm>
            <a:prstGeom prst="ellipse">
              <a:avLst/>
            </a:prstGeom>
            <a:solidFill>
              <a:srgbClr val="C2C9BE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3921578-82B4-BF22-E863-3CD1109BE104}"/>
              </a:ext>
            </a:extLst>
          </p:cNvPr>
          <p:cNvGrpSpPr/>
          <p:nvPr/>
        </p:nvGrpSpPr>
        <p:grpSpPr>
          <a:xfrm>
            <a:off x="2183968" y="3809407"/>
            <a:ext cx="3602121" cy="914400"/>
            <a:chOff x="2185221" y="1602266"/>
            <a:chExt cx="3602121" cy="914400"/>
          </a:xfrm>
        </p:grpSpPr>
        <p:pic>
          <p:nvPicPr>
            <p:cNvPr id="31" name="Graphic 30" descr="Car with solid fill">
              <a:extLst>
                <a:ext uri="{FF2B5EF4-FFF2-40B4-BE49-F238E27FC236}">
                  <a16:creationId xmlns:a16="http://schemas.microsoft.com/office/drawing/2014/main" id="{27609886-2E3E-14BB-75B7-2C8500C958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85221" y="1602266"/>
              <a:ext cx="914400" cy="914400"/>
            </a:xfrm>
            <a:prstGeom prst="rect">
              <a:avLst/>
            </a:prstGeom>
          </p:spPr>
        </p:pic>
        <p:cxnSp>
          <p:nvCxnSpPr>
            <p:cNvPr id="32" name="Curved Connector 31">
              <a:extLst>
                <a:ext uri="{FF2B5EF4-FFF2-40B4-BE49-F238E27FC236}">
                  <a16:creationId xmlns:a16="http://schemas.microsoft.com/office/drawing/2014/main" id="{4B62238C-4AF4-7FA2-CA6F-F1536E04FE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99621" y="1801478"/>
              <a:ext cx="2687721" cy="29184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809076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1670D02-0651-B372-C61E-895888120E31}"/>
                </a:ext>
              </a:extLst>
            </p:cNvPr>
            <p:cNvSpPr/>
            <p:nvPr/>
          </p:nvSpPr>
          <p:spPr>
            <a:xfrm>
              <a:off x="3445484" y="1923682"/>
              <a:ext cx="380149" cy="380149"/>
            </a:xfrm>
            <a:prstGeom prst="rect">
              <a:avLst/>
            </a:prstGeom>
            <a:solidFill>
              <a:srgbClr val="FCEBCB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>
                  <a:solidFill>
                    <a:srgbClr val="FCEBCB"/>
                  </a:solidFill>
                </a:ln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0FB075B-8A7E-F4AB-49A0-39411B44D061}"/>
                </a:ext>
              </a:extLst>
            </p:cNvPr>
            <p:cNvSpPr/>
            <p:nvPr/>
          </p:nvSpPr>
          <p:spPr>
            <a:xfrm>
              <a:off x="4057565" y="1754045"/>
              <a:ext cx="380149" cy="380149"/>
            </a:xfrm>
            <a:prstGeom prst="ellipse">
              <a:avLst/>
            </a:prstGeom>
            <a:solidFill>
              <a:srgbClr val="8EA1B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6997EC47-A73C-481F-3F64-A702603107EF}"/>
                    </a:ext>
                  </a:extLst>
                </p:cNvPr>
                <p:cNvSpPr txBox="1"/>
                <p:nvPr/>
              </p:nvSpPr>
              <p:spPr>
                <a:xfrm>
                  <a:off x="3510363" y="1944119"/>
                  <a:ext cx="250390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6997EC47-A73C-481F-3F64-A702603107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0363" y="1944119"/>
                  <a:ext cx="250390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14286" r="-4762"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5B4EC15B-1F65-9342-3730-16261BAB483B}"/>
                    </a:ext>
                  </a:extLst>
                </p:cNvPr>
                <p:cNvSpPr txBox="1"/>
                <p:nvPr/>
              </p:nvSpPr>
              <p:spPr>
                <a:xfrm>
                  <a:off x="4116385" y="1785182"/>
                  <a:ext cx="262508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5B4EC15B-1F65-9342-3730-16261BAB48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6385" y="1785182"/>
                  <a:ext cx="262508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14286" r="-9524" b="-181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D04F130-DA65-6081-7933-484994355A51}"/>
                </a:ext>
              </a:extLst>
            </p:cNvPr>
            <p:cNvSpPr/>
            <p:nvPr/>
          </p:nvSpPr>
          <p:spPr>
            <a:xfrm>
              <a:off x="4638471" y="1660620"/>
              <a:ext cx="380149" cy="380149"/>
            </a:xfrm>
            <a:prstGeom prst="rect">
              <a:avLst/>
            </a:prstGeom>
            <a:solidFill>
              <a:srgbClr val="FCEBCB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>
                  <a:solidFill>
                    <a:srgbClr val="FCEBCB"/>
                  </a:solidFill>
                </a:ln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F41669C-3F60-ADDF-858C-CA413C95DDBB}"/>
                </a:ext>
              </a:extLst>
            </p:cNvPr>
            <p:cNvSpPr/>
            <p:nvPr/>
          </p:nvSpPr>
          <p:spPr>
            <a:xfrm>
              <a:off x="5166377" y="1650300"/>
              <a:ext cx="380149" cy="380149"/>
            </a:xfrm>
            <a:prstGeom prst="ellipse">
              <a:avLst/>
            </a:prstGeom>
            <a:solidFill>
              <a:srgbClr val="8EA1B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B19FF8A3-8C1A-8716-8994-2898CD998864}"/>
              </a:ext>
            </a:extLst>
          </p:cNvPr>
          <p:cNvSpPr txBox="1"/>
          <p:nvPr/>
        </p:nvSpPr>
        <p:spPr>
          <a:xfrm>
            <a:off x="2163349" y="2602705"/>
            <a:ext cx="3785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This is the interaction trajectory and the feedback on the task.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0F4649-6F87-289A-7590-B8EC2E4F7DF0}"/>
              </a:ext>
            </a:extLst>
          </p:cNvPr>
          <p:cNvSpPr txBox="1"/>
          <p:nvPr/>
        </p:nvSpPr>
        <p:spPr>
          <a:xfrm>
            <a:off x="2163349" y="4864665"/>
            <a:ext cx="3602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Why did the collision / stagnation happen?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FF7FA58-080E-96DC-26C1-DCD9D7C0EBEB}"/>
              </a:ext>
            </a:extLst>
          </p:cNvPr>
          <p:cNvSpPr txBox="1"/>
          <p:nvPr/>
        </p:nvSpPr>
        <p:spPr>
          <a:xfrm>
            <a:off x="7167794" y="4151260"/>
            <a:ext cx="42596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 think we failed the task because … I propose that A should do xxx, and I will do xxx…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8295F42-B791-0B18-CC8C-2145E97091B7}"/>
              </a:ext>
            </a:extLst>
          </p:cNvPr>
          <p:cNvSpPr txBox="1"/>
          <p:nvPr/>
        </p:nvSpPr>
        <p:spPr>
          <a:xfrm>
            <a:off x="6555712" y="5288050"/>
            <a:ext cx="4370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Here is a revised cooperation strategy, I will do xxx, and B will do xxx</a:t>
            </a:r>
          </a:p>
        </p:txBody>
      </p:sp>
      <p:pic>
        <p:nvPicPr>
          <p:cNvPr id="43" name="Picture 2">
            <a:extLst>
              <a:ext uri="{FF2B5EF4-FFF2-40B4-BE49-F238E27FC236}">
                <a16:creationId xmlns:a16="http://schemas.microsoft.com/office/drawing/2014/main" id="{67CE637D-84C7-3C9E-ACCC-A6F2485ED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712" y="3910964"/>
            <a:ext cx="802295" cy="80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>
            <a:extLst>
              <a:ext uri="{FF2B5EF4-FFF2-40B4-BE49-F238E27FC236}">
                <a16:creationId xmlns:a16="http://schemas.microsoft.com/office/drawing/2014/main" id="{88AFC68A-0D82-BC6D-B3A8-1C33921F9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06335" y="4943336"/>
            <a:ext cx="1135320" cy="113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C6CE036E-B097-6225-6747-21085E16D27F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CoopReflect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75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5" grpId="0" animBg="1"/>
      <p:bldP spid="2" grpId="0"/>
      <p:bldP spid="12" grpId="0"/>
      <p:bldP spid="39" grpId="0"/>
      <p:bldP spid="40" grpId="0"/>
      <p:bldP spid="41" grpId="0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CE5326-D660-770E-B0D1-D8A44A8E6F21}"/>
              </a:ext>
            </a:extLst>
          </p:cNvPr>
          <p:cNvSpPr txBox="1"/>
          <p:nvPr/>
        </p:nvSpPr>
        <p:spPr>
          <a:xfrm>
            <a:off x="641444" y="1570061"/>
            <a:ext cx="107544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1800" u="none" strike="noStrike" dirty="0"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Does enabling natural language communication necessarily enhance the coordination of LLM agents from those without?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14D6D1-93E4-6D4F-7FF7-088DC9AA45BF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05AA0-010A-2A60-7B84-881E28758987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AD1544-025A-7E5F-71CA-9D657887D0C4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A9B431-12ED-47D0-1D3B-8ABB96593C1B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Research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Questions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79DD30-D594-56F5-96DA-01DF8A43228E}"/>
              </a:ext>
            </a:extLst>
          </p:cNvPr>
          <p:cNvSpPr txBox="1"/>
          <p:nvPr/>
        </p:nvSpPr>
        <p:spPr>
          <a:xfrm>
            <a:off x="641444" y="2617726"/>
            <a:ext cx="10522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Aft>
                <a:spcPts val="1000"/>
              </a:spcAft>
            </a:pPr>
            <a:r>
              <a:rPr lang="en-US" sz="1800" u="none" strike="noStrike" dirty="0"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Does decentralized reflection improve collaborative capability over interactions?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7481CA-96B6-EFBF-D7DE-5F3D962F6BF9}"/>
              </a:ext>
            </a:extLst>
          </p:cNvPr>
          <p:cNvSpPr txBox="1"/>
          <p:nvPr/>
        </p:nvSpPr>
        <p:spPr>
          <a:xfrm>
            <a:off x="641444" y="3388392"/>
            <a:ext cx="107544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Aft>
                <a:spcPts val="1000"/>
              </a:spcAft>
            </a:pPr>
            <a:r>
              <a:rPr lang="en-US" sz="1800" u="none" strike="noStrike" dirty="0"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Does centralized discussion among LLM agents provide additional improvements in collaboration and communication compared with decentralized reflection?</a:t>
            </a:r>
          </a:p>
        </p:txBody>
      </p:sp>
    </p:spTree>
    <p:extLst>
      <p:ext uri="{BB962C8B-B14F-4D97-AF65-F5344CB8AC3E}">
        <p14:creationId xmlns:p14="http://schemas.microsoft.com/office/powerpoint/2010/main" val="288638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8FCBB-2827-A424-47B6-3415B0C89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D9D7248-FF4F-5C37-0C1E-6F42FB67ED26}"/>
              </a:ext>
            </a:extLst>
          </p:cNvPr>
          <p:cNvSpPr/>
          <p:nvPr/>
        </p:nvSpPr>
        <p:spPr>
          <a:xfrm>
            <a:off x="-228600" y="-228601"/>
            <a:ext cx="12435006" cy="716213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F1E7EF-33DB-532E-5A72-B37865D32C61}"/>
              </a:ext>
            </a:extLst>
          </p:cNvPr>
          <p:cNvSpPr txBox="1"/>
          <p:nvPr/>
        </p:nvSpPr>
        <p:spPr>
          <a:xfrm>
            <a:off x="4648200" y="3244334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Motivation Video Talking Vehicles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2D904B-5885-D236-4B50-44F445E46571}"/>
              </a:ext>
            </a:extLst>
          </p:cNvPr>
          <p:cNvSpPr txBox="1"/>
          <p:nvPr/>
        </p:nvSpPr>
        <p:spPr>
          <a:xfrm>
            <a:off x="3051313" y="3244334"/>
            <a:ext cx="61026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>
                <a:effectLst/>
              </a:rPr>
              <a:t> </a:t>
            </a:r>
            <a:endParaRPr lang="en-US"/>
          </a:p>
        </p:txBody>
      </p:sp>
      <p:pic>
        <p:nvPicPr>
          <p:cNvPr id="5" name="Waymo car failing to coordinate w another Waymo credits in the comment. Interesting to see a toy example from my grant applications play out in the real world. Two cars playing a best-response to a human driver model are not mutually co (1).mp4">
            <a:hlinkClick r:id="" action="ppaction://media"/>
            <a:extLst>
              <a:ext uri="{FF2B5EF4-FFF2-40B4-BE49-F238E27FC236}">
                <a16:creationId xmlns:a16="http://schemas.microsoft.com/office/drawing/2014/main" id="{BD38E2A2-C1CF-1031-8B5E-3377F74771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3051" y="0"/>
            <a:ext cx="7582949" cy="101105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9BE4EF-AC01-3A4A-9CBA-E969E37CD4EC}"/>
              </a:ext>
            </a:extLst>
          </p:cNvPr>
          <p:cNvSpPr txBox="1"/>
          <p:nvPr/>
        </p:nvSpPr>
        <p:spPr>
          <a:xfrm>
            <a:off x="-1" y="-5080"/>
            <a:ext cx="3457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chemeClr val="bg2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Waymo vs Waymo</a:t>
            </a:r>
            <a:endParaRPr lang="en-US">
              <a:solidFill>
                <a:schemeClr val="bg2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3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5B28935-1A3C-AED4-4B0C-4BD0FCAE1E5D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Metrics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and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Baselines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F018F0-DEBB-9FDC-8101-B5E736519734}"/>
              </a:ext>
            </a:extLst>
          </p:cNvPr>
          <p:cNvSpPr txBox="1"/>
          <p:nvPr/>
        </p:nvSpPr>
        <p:spPr>
          <a:xfrm>
            <a:off x="228600" y="979916"/>
            <a:ext cx="11424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60 episodes Round-Robin among randomly shuffled [risky, safe] scenarios with 50% vs 50% percentage. Early Stop with 20 Consecutive Successful Episodes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783E7E-98CA-EB19-85C1-2A1F3440E13D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5EC48F-2F54-F4CF-4DD1-4552388F26F3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656752-CD7C-1B24-BFF2-341EA6F0402E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4C5377-0E64-5573-8E90-8A6D9CF31DA4}"/>
              </a:ext>
            </a:extLst>
          </p:cNvPr>
          <p:cNvSpPr txBox="1"/>
          <p:nvPr/>
        </p:nvSpPr>
        <p:spPr>
          <a:xfrm>
            <a:off x="228600" y="5988576"/>
            <a:ext cx="11563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Wen, Licheng, et al. "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Dilu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 A knowledge-driven approach to autonomous driving with large language models."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arXiv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preprint arXiv:2309.16292 (2023).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D25BBC-41BD-AC22-BB68-6389A7A84A73}"/>
              </a:ext>
            </a:extLst>
          </p:cNvPr>
          <p:cNvSpPr txBox="1"/>
          <p:nvPr/>
        </p:nvSpPr>
        <p:spPr>
          <a:xfrm>
            <a:off x="228600" y="2003859"/>
            <a:ext cx="114242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Metrics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Average Total Reward normalized by group size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Average Success Rate normalized by group size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Average Collision Rate normalized by group size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245BFE-1245-0265-2BD8-376C6C4BD813}"/>
              </a:ext>
            </a:extLst>
          </p:cNvPr>
          <p:cNvSpPr txBox="1"/>
          <p:nvPr/>
        </p:nvSpPr>
        <p:spPr>
          <a:xfrm>
            <a:off x="228599" y="3505200"/>
            <a:ext cx="1112633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Baselines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 both Silent and Comm mode</a:t>
            </a:r>
          </a:p>
          <a:p>
            <a:pPr fontAlgn="base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Zero-shot</a:t>
            </a:r>
          </a:p>
          <a:p>
            <a:pPr fontAlgn="base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Decentralized Reflection</a:t>
            </a:r>
          </a:p>
          <a:p>
            <a:pPr fontAlgn="base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Centralized Debrief</a:t>
            </a:r>
          </a:p>
          <a:p>
            <a:pPr fontAlgn="base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Correction + RAG [Wen et al., 2023]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90381D-623B-3A35-0E6D-8B71D36FDC58}"/>
              </a:ext>
            </a:extLst>
          </p:cNvPr>
          <p:cNvSpPr txBox="1"/>
          <p:nvPr/>
        </p:nvSpPr>
        <p:spPr>
          <a:xfrm>
            <a:off x="228599" y="5083141"/>
            <a:ext cx="6107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gpt-4o-mini for “fast” acting (~8s)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gpt-4o for analysis &amp; reflection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94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2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A986B5D8-24A5-9D71-B08B-6D99ED2E49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7"/>
          <a:stretch>
            <a:fillRect/>
          </a:stretch>
        </p:blipFill>
        <p:spPr bwMode="auto">
          <a:xfrm>
            <a:off x="215423" y="1021795"/>
            <a:ext cx="11976577" cy="563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7A147AB-3999-31C7-EF78-79E5E0D72503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0B4D8C-23C0-1BC3-6FD1-31CA9A8F75BE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C73E15-A08C-423B-82F2-5B855D9DF09B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B925AE-DDEB-9553-F81C-E9A569369AFA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Quantitative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Results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464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4DFCDE-437B-9AB7-5760-CEEB250A1CC6}"/>
              </a:ext>
            </a:extLst>
          </p:cNvPr>
          <p:cNvSpPr txBox="1"/>
          <p:nvPr/>
        </p:nvSpPr>
        <p:spPr>
          <a:xfrm>
            <a:off x="458418" y="1624823"/>
            <a:ext cx="111625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Communication does not guarantee collaboration in zero-shot interactions ❌ {gpt-4o-mini, llama3-8b-instruct, gpt-4o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gpt-o4-mini</a:t>
            </a:r>
            <a:r>
              <a:rPr lang="en-US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F37D80-8A81-0A24-9468-2220484A6265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159141-A612-52D4-1053-16F8DE8E0E33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2A5A30-66EA-9F19-A9FD-BF744A05DA94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B5F639-AB52-86D1-3D6C-637DD12A2F4C}"/>
              </a:ext>
            </a:extLst>
          </p:cNvPr>
          <p:cNvSpPr txBox="1"/>
          <p:nvPr/>
        </p:nvSpPr>
        <p:spPr>
          <a:xfrm>
            <a:off x="451412" y="2629164"/>
            <a:ext cx="10822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Decentralized reflection and correction with RAG memory reduce collisions. 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DBB4E8-9E24-A2D8-5174-89101B5495D9}"/>
              </a:ext>
            </a:extLst>
          </p:cNvPr>
          <p:cNvSpPr txBox="1"/>
          <p:nvPr/>
        </p:nvSpPr>
        <p:spPr>
          <a:xfrm>
            <a:off x="458418" y="3356506"/>
            <a:ext cx="11162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Centralized debriefing enhances coordination more than decentralized reflection. ✅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FF77BC-C7FC-F21C-7E69-ECEFEFDF74C5}"/>
              </a:ext>
            </a:extLst>
          </p:cNvPr>
          <p:cNvSpPr txBox="1"/>
          <p:nvPr/>
        </p:nvSpPr>
        <p:spPr>
          <a:xfrm>
            <a:off x="451411" y="4083849"/>
            <a:ext cx="88777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potential of natural language communication for multi-agent ✅❌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73F42B-8445-1250-C4BB-93FD457DEF67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Findings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46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711F801-F5E1-3ECB-AB34-1EC0ABF70935}"/>
              </a:ext>
            </a:extLst>
          </p:cNvPr>
          <p:cNvSpPr/>
          <p:nvPr/>
        </p:nvSpPr>
        <p:spPr>
          <a:xfrm>
            <a:off x="3206186" y="1454345"/>
            <a:ext cx="8757215" cy="486454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649F1A-D772-0200-00B2-71F49B2B149A}"/>
              </a:ext>
            </a:extLst>
          </p:cNvPr>
          <p:cNvSpPr txBox="1"/>
          <p:nvPr/>
        </p:nvSpPr>
        <p:spPr>
          <a:xfrm>
            <a:off x="3236712" y="1399753"/>
            <a:ext cx="872668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Aft>
                <a:spcPts val="1200"/>
              </a:spcAft>
              <a:buNone/>
            </a:pPr>
            <a:r>
              <a:rPr lang="en-US" sz="1800" b="1" u="none" strike="noStrike" dirty="0">
                <a:solidFill>
                  <a:srgbClr val="595959"/>
                </a:solidFill>
                <a:effectLst/>
                <a:latin typeface="Optimistic Text"/>
              </a:rPr>
              <a:t>Knowledge </a:t>
            </a:r>
            <a:r>
              <a:rPr lang="en-US" sz="1800" u="none" strike="noStrike" dirty="0">
                <a:solidFill>
                  <a:srgbClr val="595959"/>
                </a:solidFill>
                <a:effectLst/>
                <a:latin typeface="Optimistic Text"/>
              </a:rPr>
              <a:t>To effectively merge onto the highway when in a hurry, I should</a:t>
            </a:r>
            <a:r>
              <a:rPr lang="en-US" sz="2000" u="none" strike="noStrike" dirty="0">
                <a:solidFill>
                  <a:srgbClr val="595959"/>
                </a:solidFill>
                <a:effectLst/>
                <a:latin typeface="Optimistic Text"/>
              </a:rPr>
              <a:t> </a:t>
            </a:r>
            <a:r>
              <a:rPr lang="en-US" sz="2000" b="1" u="none" strike="noStrike" dirty="0">
                <a:solidFill>
                  <a:srgbClr val="595959"/>
                </a:solidFill>
                <a:effectLst/>
                <a:latin typeface="Optimistic Text"/>
              </a:rPr>
              <a:t>initiate communication</a:t>
            </a:r>
            <a:r>
              <a:rPr lang="en-US" sz="1800" b="1" u="none" strike="noStrike" dirty="0">
                <a:solidFill>
                  <a:srgbClr val="595959"/>
                </a:solidFill>
                <a:effectLst/>
                <a:latin typeface="Optimistic Text"/>
              </a:rPr>
              <a:t> </a:t>
            </a:r>
            <a:r>
              <a:rPr lang="en-US" sz="1800" u="none" strike="noStrike" dirty="0">
                <a:solidFill>
                  <a:srgbClr val="595959"/>
                </a:solidFill>
                <a:effectLst/>
                <a:latin typeface="Optimistic Text"/>
              </a:rPr>
              <a:t>by clearly stating my intention to merge, including my current speed and position. As I approach the merge point, I will gradually </a:t>
            </a:r>
            <a:r>
              <a:rPr lang="en-US" sz="2400" b="1" u="none" strike="noStrike" dirty="0">
                <a:solidFill>
                  <a:srgbClr val="595959"/>
                </a:solidFill>
                <a:effectLst/>
                <a:latin typeface="Optimistic Text"/>
              </a:rPr>
              <a:t>accelerate to match the highway speed</a:t>
            </a:r>
            <a:r>
              <a:rPr lang="en-US" sz="1800" b="1" u="none" strike="noStrike" dirty="0">
                <a:solidFill>
                  <a:srgbClr val="595959"/>
                </a:solidFill>
                <a:effectLst/>
                <a:latin typeface="Optimistic Text"/>
              </a:rPr>
              <a:t>. </a:t>
            </a:r>
            <a:r>
              <a:rPr lang="en-US" sz="1800" u="none" strike="noStrike" dirty="0">
                <a:solidFill>
                  <a:srgbClr val="595959"/>
                </a:solidFill>
                <a:effectLst/>
                <a:latin typeface="Optimistic Text"/>
              </a:rPr>
              <a:t>Continuous communication is essential to coordinate actions and avoid collisions. I must maintain a safe merging distance and speed, avoiding abrupt maneuvers. I should also be prepared to adjust my speed dynamically based on real-time feedback from the highway vehicle.,</a:t>
            </a:r>
            <a:endParaRPr lang="en-US" dirty="0">
              <a:effectLst/>
            </a:endParaRPr>
          </a:p>
          <a:p>
            <a:pPr rtl="0">
              <a:spcAft>
                <a:spcPts val="1200"/>
              </a:spcAft>
              <a:buNone/>
            </a:pPr>
            <a:r>
              <a:rPr lang="en-US" sz="1800" b="1" u="none" strike="noStrike" dirty="0">
                <a:solidFill>
                  <a:srgbClr val="595959"/>
                </a:solidFill>
                <a:effectLst/>
                <a:latin typeface="Optimistic Text"/>
              </a:rPr>
              <a:t>Cooperative Strategy</a:t>
            </a:r>
            <a:r>
              <a:rPr lang="en-US" sz="1800" u="none" strike="noStrike" dirty="0">
                <a:solidFill>
                  <a:srgbClr val="595959"/>
                </a:solidFill>
                <a:effectLst/>
                <a:latin typeface="Optimistic Text"/>
              </a:rPr>
              <a:t> In our cooperative strategy for merging onto the highway, the merging vehicle (myself) will initiate the process by clearly communicating its intention to merge, including its current speed and position. </a:t>
            </a:r>
            <a:r>
              <a:rPr lang="en-US" sz="1800" u="none" strike="noStrike" dirty="0">
                <a:solidFill>
                  <a:srgbClr val="991503"/>
                </a:solidFill>
                <a:effectLst/>
                <a:latin typeface="Optimistic Text"/>
              </a:rPr>
              <a:t>As the merging vehicle approaches, it will gradually accelerate to match the highway speed, ensuring a smooth transition. </a:t>
            </a:r>
            <a:r>
              <a:rPr lang="en-US" sz="2000" b="1" u="none" strike="noStrike" dirty="0">
                <a:solidFill>
                  <a:srgbClr val="991503"/>
                </a:solidFill>
                <a:effectLst/>
                <a:latin typeface="Optimistic Text"/>
              </a:rPr>
              <a:t>The vehicle in the rightmost lane of the highway will proactively create a gap by slightly reducing its speed earlier</a:t>
            </a:r>
            <a:r>
              <a:rPr lang="en-US" sz="1800" u="none" strike="noStrike" dirty="0">
                <a:solidFill>
                  <a:srgbClr val="991503"/>
                </a:solidFill>
                <a:effectLst/>
                <a:latin typeface="Optimistic Text"/>
              </a:rPr>
              <a:t>, allowing the merging vehicle to enter the lane without needing to match speeds precisely.</a:t>
            </a:r>
            <a:r>
              <a:rPr lang="en-US" sz="1800" b="1" u="none" strike="noStrike" dirty="0">
                <a:solidFill>
                  <a:srgbClr val="595959"/>
                </a:solidFill>
                <a:effectLst/>
                <a:latin typeface="Optimistic Text"/>
              </a:rPr>
              <a:t> </a:t>
            </a:r>
            <a:r>
              <a:rPr lang="en-US" sz="1800" u="none" strike="noStrike" dirty="0">
                <a:solidFill>
                  <a:srgbClr val="595959"/>
                </a:solidFill>
                <a:effectLst/>
                <a:latin typeface="Optimistic Text"/>
              </a:rPr>
              <a:t>Throughout the process, both vehicles will maintain clear communication, with the merging vehicle leading in signaling its actions and the highway vehicle responding by adjusting speed to facilitate a safe merge. </a:t>
            </a:r>
            <a:endParaRPr lang="en-US" dirty="0"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ADEF95-63EA-AC73-B4DF-110748707BD4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A27BDA-65AA-77EE-0A40-A3247C4957A9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1968BE-B20B-4C20-89C8-D1C0A68134F8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778239-87BC-7007-8011-8F8173C49B22}"/>
              </a:ext>
            </a:extLst>
          </p:cNvPr>
          <p:cNvSpPr txBox="1"/>
          <p:nvPr/>
        </p:nvSpPr>
        <p:spPr>
          <a:xfrm>
            <a:off x="228600" y="356265"/>
            <a:ext cx="7613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Example Generated Cooperation Strategy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Highway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Merge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(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Negotiation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)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Knowledge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learned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by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the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merging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vehicle</a:t>
            </a:r>
            <a:endParaRPr lang="en-US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6D9D73-0C2F-3749-9B65-F746796A5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454345"/>
            <a:ext cx="3008112" cy="486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9349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0E1A36A-DCB9-4B1C-9BAC-7B761F57301F}"/>
              </a:ext>
            </a:extLst>
          </p:cNvPr>
          <p:cNvSpPr/>
          <p:nvPr/>
        </p:nvSpPr>
        <p:spPr>
          <a:xfrm>
            <a:off x="3206186" y="1454345"/>
            <a:ext cx="8757215" cy="486454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9E318B-9EC9-EE30-6FC5-C7742695F027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9B9919-1663-92AA-A261-0EB8446EFEC5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E23E08-0696-F3FE-68B8-8884DC5B21D7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C8BD62-FE73-91F6-1638-40C631E2E815}"/>
              </a:ext>
            </a:extLst>
          </p:cNvPr>
          <p:cNvSpPr txBox="1"/>
          <p:nvPr/>
        </p:nvSpPr>
        <p:spPr>
          <a:xfrm>
            <a:off x="228600" y="356265"/>
            <a:ext cx="100265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Emergence of Concise Communication Protocol</a:t>
            </a:r>
            <a:br>
              <a:rPr 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Overtake (Perception) Communication Protocol by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LLM+Debrief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, seed 12, checkpoint-28</a:t>
            </a:r>
            <a:endParaRPr lang="en-US" sz="1600" dirty="0">
              <a:solidFill>
                <a:schemeClr val="bg2">
                  <a:lumMod val="50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E771B3-C3C5-DDDE-4B54-EB3B91C9C471}"/>
              </a:ext>
            </a:extLst>
          </p:cNvPr>
          <p:cNvSpPr txBox="1"/>
          <p:nvPr/>
        </p:nvSpPr>
        <p:spPr>
          <a:xfrm>
            <a:off x="3606479" y="1940482"/>
            <a:ext cx="835692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 the revised cooperative strategy, the stationary truck in lane 1 will continuously monitor the traffic in lane -1 and provide real-time updates on the speed and distance of oncoming vehicles. If the gap is not safe for overtaking, the stationary truck will send a </a:t>
            </a:r>
            <a:r>
              <a:rPr lang="en-US" b="1" dirty="0">
                <a:highlight>
                  <a:srgbClr val="FFFF00"/>
                </a:highlight>
              </a:rPr>
              <a:t>“hold” </a:t>
            </a:r>
            <a:r>
              <a:rPr lang="en-US" dirty="0"/>
              <a:t>message to prevent premature maneuvers. As the overtaking vehicle, I will use my sensors to independently verify the traffic conditions in lane -1 and maintain a flexible speed, ready to adapt dynamically. I will only proceed with the overtaking maneuver when both the stationary truck's updates and my sensor data confirm a safe gap, at which point the stationary truck will send a </a:t>
            </a:r>
            <a:r>
              <a:rPr lang="en-US" b="1" dirty="0">
                <a:highlight>
                  <a:srgbClr val="FFFF00"/>
                </a:highlight>
              </a:rPr>
              <a:t>“go”</a:t>
            </a:r>
            <a:r>
              <a:rPr lang="en-US" b="1" dirty="0"/>
              <a:t> </a:t>
            </a:r>
            <a:r>
              <a:rPr lang="en-US" dirty="0"/>
              <a:t>message. This dual verification approach ensures alignment in our actions, minimizing the risk of collision and avoiding stagnation by allowing me to adjust my speed based on real-time conditions. If no safe gap is available, I will maintain my position and communicate my readiness to adapt speed as necessary, ensuring a coordinated and safe overtaking process.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40F468-EC4D-9014-43B5-6A391CC3D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9" y="1454345"/>
            <a:ext cx="2977587" cy="486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64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C07C1-2FD4-2720-3362-3A50B22B2EA7}"/>
              </a:ext>
            </a:extLst>
          </p:cNvPr>
          <p:cNvSpPr/>
          <p:nvPr/>
        </p:nvSpPr>
        <p:spPr>
          <a:xfrm>
            <a:off x="-228600" y="-228601"/>
            <a:ext cx="12435006" cy="716213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75E115-7531-7A43-E17B-C37D5E538DC8}"/>
              </a:ext>
            </a:extLst>
          </p:cNvPr>
          <p:cNvSpPr txBox="1"/>
          <p:nvPr/>
        </p:nvSpPr>
        <p:spPr>
          <a:xfrm>
            <a:off x="2743200" y="3276600"/>
            <a:ext cx="2161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Qualitative videos</a:t>
            </a:r>
          </a:p>
        </p:txBody>
      </p:sp>
      <p:pic>
        <p:nvPicPr>
          <p:cNvPr id="3" name="negotiation_highway_exit_random_debrief_success">
            <a:hlinkClick r:id="" action="ppaction://media"/>
            <a:extLst>
              <a:ext uri="{FF2B5EF4-FFF2-40B4-BE49-F238E27FC236}">
                <a16:creationId xmlns:a16="http://schemas.microsoft.com/office/drawing/2014/main" id="{B8DBE114-1C71-B56C-63CC-6543B4A3F0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06" y="507206"/>
            <a:ext cx="12192000" cy="599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9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124001-27ED-099A-0380-BA5E7A464993}"/>
              </a:ext>
            </a:extLst>
          </p:cNvPr>
          <p:cNvSpPr txBox="1"/>
          <p:nvPr/>
        </p:nvSpPr>
        <p:spPr>
          <a:xfrm>
            <a:off x="2016539" y="6231210"/>
            <a:ext cx="2258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Centralized Memory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296B52-3D64-C672-799C-D7DDB6E4F60A}"/>
              </a:ext>
            </a:extLst>
          </p:cNvPr>
          <p:cNvSpPr txBox="1"/>
          <p:nvPr/>
        </p:nvSpPr>
        <p:spPr>
          <a:xfrm>
            <a:off x="8745236" y="6230112"/>
            <a:ext cx="1261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Distillation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F9590B-E3F7-8FCF-EDFB-B3FAFF1937E2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F27706-E158-F852-3DCD-A05E007F5533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9D9F25-CAC7-00F6-7DFF-D45FCDD125C5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 descr="Database with solid fill">
            <a:extLst>
              <a:ext uri="{FF2B5EF4-FFF2-40B4-BE49-F238E27FC236}">
                <a16:creationId xmlns:a16="http://schemas.microsoft.com/office/drawing/2014/main" id="{674F4602-F2EF-642B-0453-526BD0B6C7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88815" y="3200400"/>
            <a:ext cx="914400" cy="914400"/>
          </a:xfrm>
          <a:prstGeom prst="rect">
            <a:avLst/>
          </a:prstGeom>
        </p:spPr>
      </p:pic>
      <p:pic>
        <p:nvPicPr>
          <p:cNvPr id="14" name="Graphic 13" descr="Brain outline">
            <a:extLst>
              <a:ext uri="{FF2B5EF4-FFF2-40B4-BE49-F238E27FC236}">
                <a16:creationId xmlns:a16="http://schemas.microsoft.com/office/drawing/2014/main" id="{2F5F8C96-C083-7140-21C6-18BA7A53C8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52" y="1332503"/>
            <a:ext cx="914400" cy="914400"/>
          </a:xfrm>
          <a:prstGeom prst="rect">
            <a:avLst/>
          </a:prstGeom>
        </p:spPr>
      </p:pic>
      <p:pic>
        <p:nvPicPr>
          <p:cNvPr id="20" name="Graphic 19" descr="Brain with solid fill">
            <a:extLst>
              <a:ext uri="{FF2B5EF4-FFF2-40B4-BE49-F238E27FC236}">
                <a16:creationId xmlns:a16="http://schemas.microsoft.com/office/drawing/2014/main" id="{95907CFE-1F22-232E-B149-645EB0F05A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39296" y="1332503"/>
            <a:ext cx="914400" cy="914400"/>
          </a:xfrm>
          <a:prstGeom prst="rect">
            <a:avLst/>
          </a:prstGeom>
        </p:spPr>
      </p:pic>
      <p:pic>
        <p:nvPicPr>
          <p:cNvPr id="24" name="Graphic 23" descr="Car with solid fill">
            <a:extLst>
              <a:ext uri="{FF2B5EF4-FFF2-40B4-BE49-F238E27FC236}">
                <a16:creationId xmlns:a16="http://schemas.microsoft.com/office/drawing/2014/main" id="{479D41AA-3D9D-CF4F-A925-8D40D230EE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88817" y="1965014"/>
            <a:ext cx="914400" cy="914400"/>
          </a:xfrm>
          <a:prstGeom prst="rect">
            <a:avLst/>
          </a:prstGeom>
        </p:spPr>
      </p:pic>
      <p:pic>
        <p:nvPicPr>
          <p:cNvPr id="26" name="Graphic 25" descr="Car with solid fill">
            <a:extLst>
              <a:ext uri="{FF2B5EF4-FFF2-40B4-BE49-F238E27FC236}">
                <a16:creationId xmlns:a16="http://schemas.microsoft.com/office/drawing/2014/main" id="{A0D629C6-FCB6-4990-A5F2-7C1E39A607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09381" y="1965014"/>
            <a:ext cx="914400" cy="914400"/>
          </a:xfrm>
          <a:prstGeom prst="rect">
            <a:avLst/>
          </a:prstGeom>
        </p:spPr>
      </p:pic>
      <p:pic>
        <p:nvPicPr>
          <p:cNvPr id="28" name="Graphic 27" descr="Car with solid fill">
            <a:extLst>
              <a:ext uri="{FF2B5EF4-FFF2-40B4-BE49-F238E27FC236}">
                <a16:creationId xmlns:a16="http://schemas.microsoft.com/office/drawing/2014/main" id="{D7C6926B-7C60-14C0-A145-C902D80DB4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68252" y="1965014"/>
            <a:ext cx="914400" cy="914400"/>
          </a:xfrm>
          <a:prstGeom prst="rect">
            <a:avLst/>
          </a:prstGeom>
        </p:spPr>
      </p:pic>
      <p:sp>
        <p:nvSpPr>
          <p:cNvPr id="29" name="Up Arrow 28">
            <a:extLst>
              <a:ext uri="{FF2B5EF4-FFF2-40B4-BE49-F238E27FC236}">
                <a16:creationId xmlns:a16="http://schemas.microsoft.com/office/drawing/2014/main" id="{D2AD87B8-D1A0-F54C-BAB1-71C3E95BDFED}"/>
              </a:ext>
            </a:extLst>
          </p:cNvPr>
          <p:cNvSpPr/>
          <p:nvPr/>
        </p:nvSpPr>
        <p:spPr>
          <a:xfrm rot="7684531">
            <a:off x="2018290" y="2805810"/>
            <a:ext cx="217313" cy="476966"/>
          </a:xfrm>
          <a:prstGeom prst="upArrow">
            <a:avLst>
              <a:gd name="adj1" fmla="val 28331"/>
              <a:gd name="adj2" fmla="val 11151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FCECE"/>
                </a:solidFill>
              </a:ln>
            </a:endParaRPr>
          </a:p>
        </p:txBody>
      </p:sp>
      <p:sp>
        <p:nvSpPr>
          <p:cNvPr id="30" name="Up Arrow 29">
            <a:extLst>
              <a:ext uri="{FF2B5EF4-FFF2-40B4-BE49-F238E27FC236}">
                <a16:creationId xmlns:a16="http://schemas.microsoft.com/office/drawing/2014/main" id="{A453C2B9-1F39-9E80-0C9F-BD87D2EECC67}"/>
              </a:ext>
            </a:extLst>
          </p:cNvPr>
          <p:cNvSpPr/>
          <p:nvPr/>
        </p:nvSpPr>
        <p:spPr>
          <a:xfrm rot="13983679">
            <a:off x="4057597" y="2808249"/>
            <a:ext cx="217313" cy="476966"/>
          </a:xfrm>
          <a:prstGeom prst="upArrow">
            <a:avLst>
              <a:gd name="adj1" fmla="val 28331"/>
              <a:gd name="adj2" fmla="val 11151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FCECE"/>
                </a:solidFill>
              </a:ln>
            </a:endParaRPr>
          </a:p>
        </p:txBody>
      </p:sp>
      <p:sp>
        <p:nvSpPr>
          <p:cNvPr id="31" name="Up Arrow 30">
            <a:extLst>
              <a:ext uri="{FF2B5EF4-FFF2-40B4-BE49-F238E27FC236}">
                <a16:creationId xmlns:a16="http://schemas.microsoft.com/office/drawing/2014/main" id="{1FBCABC8-4009-8754-B046-08A385A34916}"/>
              </a:ext>
            </a:extLst>
          </p:cNvPr>
          <p:cNvSpPr/>
          <p:nvPr/>
        </p:nvSpPr>
        <p:spPr>
          <a:xfrm rot="10800000">
            <a:off x="3037359" y="2734481"/>
            <a:ext cx="217313" cy="476966"/>
          </a:xfrm>
          <a:prstGeom prst="upArrow">
            <a:avLst>
              <a:gd name="adj1" fmla="val 28331"/>
              <a:gd name="adj2" fmla="val 11151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FCECE"/>
                </a:solidFill>
              </a:ln>
            </a:endParaRPr>
          </a:p>
        </p:txBody>
      </p:sp>
      <p:pic>
        <p:nvPicPr>
          <p:cNvPr id="32" name="Graphic 31" descr="Car with solid fill">
            <a:extLst>
              <a:ext uri="{FF2B5EF4-FFF2-40B4-BE49-F238E27FC236}">
                <a16:creationId xmlns:a16="http://schemas.microsoft.com/office/drawing/2014/main" id="{FCD8977F-D2D7-D7F7-AD45-5C389038FD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8815" y="5389886"/>
            <a:ext cx="914400" cy="914400"/>
          </a:xfrm>
          <a:prstGeom prst="rect">
            <a:avLst/>
          </a:prstGeom>
        </p:spPr>
      </p:pic>
      <p:sp>
        <p:nvSpPr>
          <p:cNvPr id="33" name="Up Arrow 32">
            <a:extLst>
              <a:ext uri="{FF2B5EF4-FFF2-40B4-BE49-F238E27FC236}">
                <a16:creationId xmlns:a16="http://schemas.microsoft.com/office/drawing/2014/main" id="{FF83D194-2D9E-4FED-CBD2-C502202CEDEE}"/>
              </a:ext>
            </a:extLst>
          </p:cNvPr>
          <p:cNvSpPr/>
          <p:nvPr/>
        </p:nvSpPr>
        <p:spPr>
          <a:xfrm rot="10800000">
            <a:off x="3037358" y="4211528"/>
            <a:ext cx="217313" cy="476966"/>
          </a:xfrm>
          <a:prstGeom prst="upArrow">
            <a:avLst>
              <a:gd name="adj1" fmla="val 28331"/>
              <a:gd name="adj2" fmla="val 11151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FCECE"/>
                </a:solidFill>
              </a:ln>
            </a:endParaRPr>
          </a:p>
        </p:txBody>
      </p:sp>
      <p:pic>
        <p:nvPicPr>
          <p:cNvPr id="34" name="Graphic 33" descr="Brain outline">
            <a:extLst>
              <a:ext uri="{FF2B5EF4-FFF2-40B4-BE49-F238E27FC236}">
                <a16:creationId xmlns:a16="http://schemas.microsoft.com/office/drawing/2014/main" id="{E79195A5-594F-E1D6-FFF0-99A28BEB11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10340" y="1332503"/>
            <a:ext cx="914400" cy="9144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1B1B5349-44BC-A022-9AEA-B83C5D99F892}"/>
              </a:ext>
            </a:extLst>
          </p:cNvPr>
          <p:cNvSpPr txBox="1"/>
          <p:nvPr/>
        </p:nvSpPr>
        <p:spPr>
          <a:xfrm>
            <a:off x="3397633" y="4185706"/>
            <a:ext cx="1755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Retrieve relevant knowledge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9C79F86-53AF-2146-5215-A1725E8DF997}"/>
              </a:ext>
            </a:extLst>
          </p:cNvPr>
          <p:cNvSpPr txBox="1"/>
          <p:nvPr/>
        </p:nvSpPr>
        <p:spPr>
          <a:xfrm>
            <a:off x="1038803" y="3429000"/>
            <a:ext cx="1630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Store knowledge from all vehicles</a:t>
            </a:r>
          </a:p>
        </p:txBody>
      </p:sp>
      <p:pic>
        <p:nvPicPr>
          <p:cNvPr id="37" name="Graphic 36" descr="Brain outline">
            <a:extLst>
              <a:ext uri="{FF2B5EF4-FFF2-40B4-BE49-F238E27FC236}">
                <a16:creationId xmlns:a16="http://schemas.microsoft.com/office/drawing/2014/main" id="{4A6E9E3A-18B4-5575-AAB1-886A63D00A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8318" y="1328638"/>
            <a:ext cx="914400" cy="914400"/>
          </a:xfrm>
          <a:prstGeom prst="rect">
            <a:avLst/>
          </a:prstGeom>
        </p:spPr>
      </p:pic>
      <p:pic>
        <p:nvPicPr>
          <p:cNvPr id="38" name="Graphic 37" descr="Brain with solid fill">
            <a:extLst>
              <a:ext uri="{FF2B5EF4-FFF2-40B4-BE49-F238E27FC236}">
                <a16:creationId xmlns:a16="http://schemas.microsoft.com/office/drawing/2014/main" id="{8986F929-B6A5-0FC1-B4F1-B7CE81C30E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69362" y="1328638"/>
            <a:ext cx="914400" cy="914400"/>
          </a:xfrm>
          <a:prstGeom prst="rect">
            <a:avLst/>
          </a:prstGeom>
        </p:spPr>
      </p:pic>
      <p:pic>
        <p:nvPicPr>
          <p:cNvPr id="39" name="Graphic 38" descr="Car with solid fill">
            <a:extLst>
              <a:ext uri="{FF2B5EF4-FFF2-40B4-BE49-F238E27FC236}">
                <a16:creationId xmlns:a16="http://schemas.microsoft.com/office/drawing/2014/main" id="{4E9AA217-B2D5-0CD4-DEE8-B12A4FC04B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8883" y="1961149"/>
            <a:ext cx="914400" cy="914400"/>
          </a:xfrm>
          <a:prstGeom prst="rect">
            <a:avLst/>
          </a:prstGeom>
        </p:spPr>
      </p:pic>
      <p:pic>
        <p:nvPicPr>
          <p:cNvPr id="40" name="Graphic 39" descr="Car with solid fill">
            <a:extLst>
              <a:ext uri="{FF2B5EF4-FFF2-40B4-BE49-F238E27FC236}">
                <a16:creationId xmlns:a16="http://schemas.microsoft.com/office/drawing/2014/main" id="{F7ADB997-B230-ABF0-BA63-7BB04722F8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39447" y="1961149"/>
            <a:ext cx="914400" cy="914400"/>
          </a:xfrm>
          <a:prstGeom prst="rect">
            <a:avLst/>
          </a:prstGeom>
        </p:spPr>
      </p:pic>
      <p:pic>
        <p:nvPicPr>
          <p:cNvPr id="41" name="Graphic 40" descr="Car with solid fill">
            <a:extLst>
              <a:ext uri="{FF2B5EF4-FFF2-40B4-BE49-F238E27FC236}">
                <a16:creationId xmlns:a16="http://schemas.microsoft.com/office/drawing/2014/main" id="{951FB6DB-85E2-598E-14CA-BD10CB71B7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98318" y="1961149"/>
            <a:ext cx="914400" cy="914400"/>
          </a:xfrm>
          <a:prstGeom prst="rect">
            <a:avLst/>
          </a:prstGeom>
        </p:spPr>
      </p:pic>
      <p:pic>
        <p:nvPicPr>
          <p:cNvPr id="42" name="Graphic 41" descr="Brain outline">
            <a:extLst>
              <a:ext uri="{FF2B5EF4-FFF2-40B4-BE49-F238E27FC236}">
                <a16:creationId xmlns:a16="http://schemas.microsoft.com/office/drawing/2014/main" id="{F8AEF92B-6621-2513-87F2-60EB689A8C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0406" y="1328638"/>
            <a:ext cx="914400" cy="914400"/>
          </a:xfrm>
          <a:prstGeom prst="rect">
            <a:avLst/>
          </a:prstGeom>
        </p:spPr>
      </p:pic>
      <p:sp>
        <p:nvSpPr>
          <p:cNvPr id="43" name="Up Arrow 42">
            <a:extLst>
              <a:ext uri="{FF2B5EF4-FFF2-40B4-BE49-F238E27FC236}">
                <a16:creationId xmlns:a16="http://schemas.microsoft.com/office/drawing/2014/main" id="{307555DA-D922-1514-A6FB-CBD79B57E3B2}"/>
              </a:ext>
            </a:extLst>
          </p:cNvPr>
          <p:cNvSpPr/>
          <p:nvPr/>
        </p:nvSpPr>
        <p:spPr>
          <a:xfrm rot="7684531">
            <a:off x="8250997" y="3282777"/>
            <a:ext cx="217313" cy="476966"/>
          </a:xfrm>
          <a:prstGeom prst="upArrow">
            <a:avLst>
              <a:gd name="adj1" fmla="val 28331"/>
              <a:gd name="adj2" fmla="val 11151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FCECE"/>
                </a:solidFill>
              </a:ln>
            </a:endParaRPr>
          </a:p>
        </p:txBody>
      </p:sp>
      <p:sp>
        <p:nvSpPr>
          <p:cNvPr id="44" name="Up Arrow 43">
            <a:extLst>
              <a:ext uri="{FF2B5EF4-FFF2-40B4-BE49-F238E27FC236}">
                <a16:creationId xmlns:a16="http://schemas.microsoft.com/office/drawing/2014/main" id="{E2DEF977-8655-20D9-F23C-6174EF2EACD5}"/>
              </a:ext>
            </a:extLst>
          </p:cNvPr>
          <p:cNvSpPr/>
          <p:nvPr/>
        </p:nvSpPr>
        <p:spPr>
          <a:xfrm rot="13983679">
            <a:off x="10290304" y="3285216"/>
            <a:ext cx="217313" cy="476966"/>
          </a:xfrm>
          <a:prstGeom prst="upArrow">
            <a:avLst>
              <a:gd name="adj1" fmla="val 28331"/>
              <a:gd name="adj2" fmla="val 11151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FCECE"/>
                </a:solidFill>
              </a:ln>
            </a:endParaRPr>
          </a:p>
        </p:txBody>
      </p:sp>
      <p:sp>
        <p:nvSpPr>
          <p:cNvPr id="45" name="Up Arrow 44">
            <a:extLst>
              <a:ext uri="{FF2B5EF4-FFF2-40B4-BE49-F238E27FC236}">
                <a16:creationId xmlns:a16="http://schemas.microsoft.com/office/drawing/2014/main" id="{02C7D780-D4D0-B085-58EB-875D70473221}"/>
              </a:ext>
            </a:extLst>
          </p:cNvPr>
          <p:cNvSpPr/>
          <p:nvPr/>
        </p:nvSpPr>
        <p:spPr>
          <a:xfrm rot="10800000">
            <a:off x="9270066" y="3211448"/>
            <a:ext cx="217313" cy="476966"/>
          </a:xfrm>
          <a:prstGeom prst="upArrow">
            <a:avLst>
              <a:gd name="adj1" fmla="val 28331"/>
              <a:gd name="adj2" fmla="val 11151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FCECE"/>
                </a:solidFill>
              </a:ln>
            </a:endParaRPr>
          </a:p>
        </p:txBody>
      </p:sp>
      <p:pic>
        <p:nvPicPr>
          <p:cNvPr id="46" name="Graphic 45" descr="Database with solid fill">
            <a:extLst>
              <a:ext uri="{FF2B5EF4-FFF2-40B4-BE49-F238E27FC236}">
                <a16:creationId xmlns:a16="http://schemas.microsoft.com/office/drawing/2014/main" id="{AA795366-1D4D-2549-429D-C39C760343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21521" y="3763463"/>
            <a:ext cx="914400" cy="914400"/>
          </a:xfrm>
          <a:prstGeom prst="rect">
            <a:avLst/>
          </a:prstGeom>
        </p:spPr>
      </p:pic>
      <p:pic>
        <p:nvPicPr>
          <p:cNvPr id="47" name="Graphic 46" descr="Car with solid fill">
            <a:extLst>
              <a:ext uri="{FF2B5EF4-FFF2-40B4-BE49-F238E27FC236}">
                <a16:creationId xmlns:a16="http://schemas.microsoft.com/office/drawing/2014/main" id="{B5859476-A402-FC5F-64A7-3595767F95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49823" y="5316810"/>
            <a:ext cx="914400" cy="914400"/>
          </a:xfrm>
          <a:prstGeom prst="rect">
            <a:avLst/>
          </a:prstGeom>
        </p:spPr>
      </p:pic>
      <p:cxnSp>
        <p:nvCxnSpPr>
          <p:cNvPr id="50" name="Curved Connector 49">
            <a:extLst>
              <a:ext uri="{FF2B5EF4-FFF2-40B4-BE49-F238E27FC236}">
                <a16:creationId xmlns:a16="http://schemas.microsoft.com/office/drawing/2014/main" id="{3EDEAF10-E38E-A20C-B848-6DA782978E3B}"/>
              </a:ext>
            </a:extLst>
          </p:cNvPr>
          <p:cNvCxnSpPr>
            <a:cxnSpLocks/>
          </p:cNvCxnSpPr>
          <p:nvPr/>
        </p:nvCxnSpPr>
        <p:spPr>
          <a:xfrm flipV="1">
            <a:off x="7598318" y="2749313"/>
            <a:ext cx="3555529" cy="347347"/>
          </a:xfrm>
          <a:prstGeom prst="curvedConnector3">
            <a:avLst>
              <a:gd name="adj1" fmla="val 50000"/>
            </a:avLst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798BAE9C-B772-1FC0-448E-CB09AED91091}"/>
              </a:ext>
            </a:extLst>
          </p:cNvPr>
          <p:cNvSpPr/>
          <p:nvPr/>
        </p:nvSpPr>
        <p:spPr>
          <a:xfrm>
            <a:off x="8007557" y="2997949"/>
            <a:ext cx="194708" cy="194708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CEBCB"/>
                </a:solidFill>
              </a:ln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5AF2791-311D-67FF-CC99-D1E8E7E88FC3}"/>
              </a:ext>
            </a:extLst>
          </p:cNvPr>
          <p:cNvSpPr/>
          <p:nvPr/>
        </p:nvSpPr>
        <p:spPr>
          <a:xfrm>
            <a:off x="8359653" y="2971545"/>
            <a:ext cx="205020" cy="205020"/>
          </a:xfrm>
          <a:prstGeom prst="ellipse">
            <a:avLst/>
          </a:prstGeom>
          <a:solidFill>
            <a:srgbClr val="809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804F825-D34F-C8B6-2E10-A3A760332C4A}"/>
              </a:ext>
            </a:extLst>
          </p:cNvPr>
          <p:cNvSpPr/>
          <p:nvPr/>
        </p:nvSpPr>
        <p:spPr>
          <a:xfrm>
            <a:off x="8780065" y="2929808"/>
            <a:ext cx="194708" cy="194708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CEBCB"/>
                </a:solidFill>
              </a:ln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E4BC2DFA-8540-9AE9-7D63-1D9062AD0735}"/>
              </a:ext>
            </a:extLst>
          </p:cNvPr>
          <p:cNvSpPr/>
          <p:nvPr/>
        </p:nvSpPr>
        <p:spPr>
          <a:xfrm>
            <a:off x="9110955" y="2883134"/>
            <a:ext cx="205020" cy="205020"/>
          </a:xfrm>
          <a:prstGeom prst="ellipse">
            <a:avLst/>
          </a:prstGeom>
          <a:solidFill>
            <a:srgbClr val="809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53381E7-04A5-2D99-EFDD-5F022CBCE908}"/>
              </a:ext>
            </a:extLst>
          </p:cNvPr>
          <p:cNvSpPr txBox="1"/>
          <p:nvPr/>
        </p:nvSpPr>
        <p:spPr>
          <a:xfrm>
            <a:off x="6304147" y="3919604"/>
            <a:ext cx="26902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Store </a:t>
            </a:r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successful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interaction trajectories</a:t>
            </a:r>
          </a:p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&lt;observation     , action     &gt;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54D33BE-589E-0DEA-E56C-AF6D0415A3DA}"/>
              </a:ext>
            </a:extLst>
          </p:cNvPr>
          <p:cNvSpPr txBox="1"/>
          <p:nvPr/>
        </p:nvSpPr>
        <p:spPr>
          <a:xfrm>
            <a:off x="10035389" y="3914228"/>
            <a:ext cx="1962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Behavior cloning with a small language model</a:t>
            </a:r>
          </a:p>
        </p:txBody>
      </p:sp>
      <p:pic>
        <p:nvPicPr>
          <p:cNvPr id="61" name="Graphic 60" descr="Brain with solid fill">
            <a:extLst>
              <a:ext uri="{FF2B5EF4-FFF2-40B4-BE49-F238E27FC236}">
                <a16:creationId xmlns:a16="http://schemas.microsoft.com/office/drawing/2014/main" id="{8E1A588B-40AA-E2B1-2F1C-42528ABD49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0157" y="4745592"/>
            <a:ext cx="914400" cy="914400"/>
          </a:xfrm>
          <a:prstGeom prst="rect">
            <a:avLst/>
          </a:prstGeom>
        </p:spPr>
      </p:pic>
      <p:pic>
        <p:nvPicPr>
          <p:cNvPr id="27" name="Graphic 26" descr="Brain with solid fill">
            <a:extLst>
              <a:ext uri="{FF2B5EF4-FFF2-40B4-BE49-F238E27FC236}">
                <a16:creationId xmlns:a16="http://schemas.microsoft.com/office/drawing/2014/main" id="{25878A69-9269-DA75-F79C-99863984E2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20988" y="397537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97BBE3C-BABA-3985-93F0-6EAA6B48721F}"/>
                  </a:ext>
                </a:extLst>
              </p:cNvPr>
              <p:cNvSpPr txBox="1"/>
              <p:nvPr/>
            </p:nvSpPr>
            <p:spPr>
              <a:xfrm>
                <a:off x="10207355" y="4432575"/>
                <a:ext cx="176740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400" b="0" i="1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400" b="0" i="1" smtClean="0"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𝑎𝑐𝑡𝑖𝑜𝑛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𝑜𝑏𝑠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97BBE3C-BABA-3985-93F0-6EAA6B4872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7355" y="4432575"/>
                <a:ext cx="1767407" cy="215444"/>
              </a:xfrm>
              <a:prstGeom prst="rect">
                <a:avLst/>
              </a:prstGeom>
              <a:blipFill>
                <a:blip r:embed="rId18"/>
                <a:stretch>
                  <a:fillRect l="-714" t="-5556" r="-3571"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Up Arrow 62">
            <a:extLst>
              <a:ext uri="{FF2B5EF4-FFF2-40B4-BE49-F238E27FC236}">
                <a16:creationId xmlns:a16="http://schemas.microsoft.com/office/drawing/2014/main" id="{1FBD8E1A-C26A-0A0F-B749-9FC809A5DF30}"/>
              </a:ext>
            </a:extLst>
          </p:cNvPr>
          <p:cNvSpPr/>
          <p:nvPr/>
        </p:nvSpPr>
        <p:spPr>
          <a:xfrm rot="10800000">
            <a:off x="9270066" y="4835958"/>
            <a:ext cx="217313" cy="476966"/>
          </a:xfrm>
          <a:prstGeom prst="upArrow">
            <a:avLst>
              <a:gd name="adj1" fmla="val 28331"/>
              <a:gd name="adj2" fmla="val 11151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FCECE"/>
                </a:solidFill>
              </a:ln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95AAE8E-5E63-159B-2B3F-DB8EC687709B}"/>
              </a:ext>
            </a:extLst>
          </p:cNvPr>
          <p:cNvSpPr/>
          <p:nvPr/>
        </p:nvSpPr>
        <p:spPr>
          <a:xfrm>
            <a:off x="9626428" y="2727649"/>
            <a:ext cx="194708" cy="194708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CEBCB"/>
                </a:solidFill>
              </a:ln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A9C83-944B-AC9F-AE07-083240156E8F}"/>
              </a:ext>
            </a:extLst>
          </p:cNvPr>
          <p:cNvSpPr/>
          <p:nvPr/>
        </p:nvSpPr>
        <p:spPr>
          <a:xfrm>
            <a:off x="9938416" y="2678114"/>
            <a:ext cx="205020" cy="205020"/>
          </a:xfrm>
          <a:prstGeom prst="ellipse">
            <a:avLst/>
          </a:prstGeom>
          <a:solidFill>
            <a:srgbClr val="809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5242548E-F5A1-9FEA-8FD5-DFF26AE8E2C3}"/>
              </a:ext>
            </a:extLst>
          </p:cNvPr>
          <p:cNvSpPr/>
          <p:nvPr/>
        </p:nvSpPr>
        <p:spPr>
          <a:xfrm>
            <a:off x="7598318" y="4411186"/>
            <a:ext cx="194708" cy="194708"/>
          </a:xfrm>
          <a:prstGeom prst="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CEBCB"/>
                </a:solidFill>
              </a:ln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0BA423E-42D5-EE78-4A9C-FA7336487A5F}"/>
              </a:ext>
            </a:extLst>
          </p:cNvPr>
          <p:cNvSpPr/>
          <p:nvPr/>
        </p:nvSpPr>
        <p:spPr>
          <a:xfrm>
            <a:off x="8409376" y="4406984"/>
            <a:ext cx="205020" cy="205020"/>
          </a:xfrm>
          <a:prstGeom prst="ellipse">
            <a:avLst/>
          </a:prstGeom>
          <a:solidFill>
            <a:srgbClr val="809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CBF25F-2EB4-F33A-7F49-648CEA9D3871}"/>
              </a:ext>
            </a:extLst>
          </p:cNvPr>
          <p:cNvSpPr txBox="1"/>
          <p:nvPr/>
        </p:nvSpPr>
        <p:spPr>
          <a:xfrm>
            <a:off x="228599" y="356265"/>
            <a:ext cx="1150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Scenario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Generalization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</a:t>
            </a: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single</a:t>
            </a: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policy</a:t>
            </a: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that</a:t>
            </a: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works</a:t>
            </a: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for</a:t>
            </a: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all</a:t>
            </a: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roles</a:t>
            </a: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and</a:t>
            </a: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scenarios</a:t>
            </a:r>
            <a:endParaRPr lang="en-US" sz="2400" dirty="0">
              <a:solidFill>
                <a:schemeClr val="bg2">
                  <a:lumMod val="50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53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3" grpId="0" animBg="1"/>
      <p:bldP spid="35" grpId="0"/>
      <p:bldP spid="36" grpId="0"/>
      <p:bldP spid="43" grpId="0" animBg="1"/>
      <p:bldP spid="44" grpId="0" animBg="1"/>
      <p:bldP spid="45" grpId="0" animBg="1"/>
      <p:bldP spid="52" grpId="0" animBg="1"/>
      <p:bldP spid="53" grpId="0" animBg="1"/>
      <p:bldP spid="54" grpId="0" animBg="1"/>
      <p:bldP spid="55" grpId="0" animBg="1"/>
      <p:bldP spid="59" grpId="0"/>
      <p:bldP spid="60" grpId="0"/>
      <p:bldP spid="62" grpId="0"/>
      <p:bldP spid="63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4E4FA1-3583-1637-A7F9-B04784476770}"/>
              </a:ext>
            </a:extLst>
          </p:cNvPr>
          <p:cNvSpPr txBox="1"/>
          <p:nvPr/>
        </p:nvSpPr>
        <p:spPr>
          <a:xfrm>
            <a:off x="5168426" y="2503514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Decision</a:t>
            </a:r>
          </a:p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Latency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32B5C3-9CB5-45B2-3A09-985A9DEE94D2}"/>
              </a:ext>
            </a:extLst>
          </p:cNvPr>
          <p:cNvSpPr txBox="1"/>
          <p:nvPr/>
        </p:nvSpPr>
        <p:spPr>
          <a:xfrm>
            <a:off x="1034761" y="2103404"/>
            <a:ext cx="2819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10 Seconds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FBE501-9AB7-5CD1-6F87-90D6179B6226}"/>
              </a:ext>
            </a:extLst>
          </p:cNvPr>
          <p:cNvSpPr txBox="1"/>
          <p:nvPr/>
        </p:nvSpPr>
        <p:spPr>
          <a:xfrm>
            <a:off x="8594055" y="2534292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&lt;0.5 Seconds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215BDD-7C5B-9B12-D46E-82420737A152}"/>
              </a:ext>
            </a:extLst>
          </p:cNvPr>
          <p:cNvSpPr txBox="1"/>
          <p:nvPr/>
        </p:nvSpPr>
        <p:spPr>
          <a:xfrm>
            <a:off x="8571962" y="2909179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Compared with large model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7DDE4B-2B66-694A-93B6-D13DB43D777B}"/>
              </a:ext>
            </a:extLst>
          </p:cNvPr>
          <p:cNvSpPr txBox="1"/>
          <p:nvPr/>
        </p:nvSpPr>
        <p:spPr>
          <a:xfrm>
            <a:off x="8594055" y="4796586"/>
            <a:ext cx="2775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Compared with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Coopernaut</a:t>
            </a:r>
            <a:endParaRPr lang="en-US" sz="1600" dirty="0">
              <a:solidFill>
                <a:schemeClr val="bg2">
                  <a:lumMod val="50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083730-3BD3-F231-A1D4-D94B2FC97E25}"/>
              </a:ext>
            </a:extLst>
          </p:cNvPr>
          <p:cNvSpPr txBox="1"/>
          <p:nvPr/>
        </p:nvSpPr>
        <p:spPr>
          <a:xfrm>
            <a:off x="5168426" y="4356485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Bandwidth Requirement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4B89BC-E4EE-187F-C555-DA01A8B52B45}"/>
              </a:ext>
            </a:extLst>
          </p:cNvPr>
          <p:cNvSpPr txBox="1"/>
          <p:nvPr/>
        </p:nvSpPr>
        <p:spPr>
          <a:xfrm>
            <a:off x="1373042" y="4294930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5.1 Mbps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1381E3-345C-7435-775B-68DE3D780E9D}"/>
              </a:ext>
            </a:extLst>
          </p:cNvPr>
          <p:cNvSpPr txBox="1"/>
          <p:nvPr/>
        </p:nvSpPr>
        <p:spPr>
          <a:xfrm>
            <a:off x="8618118" y="4387263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&lt;0.01 Mbps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6FA0B3-5CCE-5AFF-9A95-32BF2FC04658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AE637A-C239-E483-51FE-0509DD750E79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360E68-C0E8-F614-8C6F-223218E22723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16821F-9301-D206-D8AB-45891BE54BF8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Inference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Time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&amp;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Message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Size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Reduction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34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0.56107 2.96296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47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0" y="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07407E-6 L 0.55612 -0.0002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99" y="-2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0" y="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4" grpId="2"/>
      <p:bldP spid="4" grpId="3"/>
      <p:bldP spid="5" grpId="0"/>
      <p:bldP spid="7" grpId="0"/>
      <p:bldP spid="8" grpId="0"/>
      <p:bldP spid="9" grpId="0"/>
      <p:bldP spid="10" grpId="0"/>
      <p:bldP spid="10" grpId="1"/>
      <p:bldP spid="10" grpId="2"/>
      <p:bldP spid="10" grpId="3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A19644FD-BC3E-80A1-8E6E-ACA518AD8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669" y="1826896"/>
            <a:ext cx="7242000" cy="320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CB25A84-5287-27C4-DE3A-A1EC1B702953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6B53AF-FB3A-024F-3172-591AF5DED70E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E88D55-88C8-5C9D-5B62-1E0AA0BD4C2F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graph of a graph with text&#10;&#10;AI-generated content may be incorrect.">
            <a:extLst>
              <a:ext uri="{FF2B5EF4-FFF2-40B4-BE49-F238E27FC236}">
                <a16:creationId xmlns:a16="http://schemas.microsoft.com/office/drawing/2014/main" id="{C8A0707E-27C4-1A2B-8DF8-7BE6093EE7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056" y="1245891"/>
            <a:ext cx="11250591" cy="55662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52E089-5E62-12A4-A429-F0402BDE225F}"/>
              </a:ext>
            </a:extLst>
          </p:cNvPr>
          <p:cNvSpPr txBox="1"/>
          <p:nvPr/>
        </p:nvSpPr>
        <p:spPr>
          <a:xfrm>
            <a:off x="228600" y="356265"/>
            <a:ext cx="10525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Distilled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model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trained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by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filtered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BC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maintains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performance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690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DA26D9-10CD-49A8-59DA-B2306572BC11}"/>
              </a:ext>
            </a:extLst>
          </p:cNvPr>
          <p:cNvSpPr/>
          <p:nvPr/>
        </p:nvSpPr>
        <p:spPr>
          <a:xfrm>
            <a:off x="-228600" y="-228601"/>
            <a:ext cx="12435006" cy="716213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negotiation_overtake_risky_distill_success">
            <a:hlinkClick r:id="" action="ppaction://media"/>
            <a:extLst>
              <a:ext uri="{FF2B5EF4-FFF2-40B4-BE49-F238E27FC236}">
                <a16:creationId xmlns:a16="http://schemas.microsoft.com/office/drawing/2014/main" id="{06709D51-DB6E-C196-58B8-5417F2626D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07206"/>
            <a:ext cx="12192000" cy="599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4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814CBDD-0D73-FC46-277E-F6E510FB9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703" y="0"/>
            <a:ext cx="1240740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8078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DF3DD-D6BD-4C7D-EA3B-832BBCDF8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979DE0-8EA1-6999-5557-116298EBE764}"/>
              </a:ext>
            </a:extLst>
          </p:cNvPr>
          <p:cNvSpPr txBox="1"/>
          <p:nvPr/>
        </p:nvSpPr>
        <p:spPr>
          <a:xfrm>
            <a:off x="3219450" y="2667000"/>
            <a:ext cx="5753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Among the first V2V natural language communication systems in simulation with policy optimization</a:t>
            </a:r>
            <a:br>
              <a:rPr lang="en-US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en-US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65CFB2-9710-11C8-1E1A-B9BA061F1F12}"/>
              </a:ext>
            </a:extLst>
          </p:cNvPr>
          <p:cNvSpPr txBox="1"/>
          <p:nvPr/>
        </p:nvSpPr>
        <p:spPr>
          <a:xfrm>
            <a:off x="2941450" y="3590330"/>
            <a:ext cx="6309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Novel multi-embodied-LLM agent self-play learning method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475D67-7A15-5A64-90F3-EBF989775FA2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5169DC-8739-1223-4CA5-8E824D612B18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19D72D-54C9-610A-58F8-98441BCD4520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71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Generalized Visual Language Models | Lil'Log">
            <a:extLst>
              <a:ext uri="{FF2B5EF4-FFF2-40B4-BE49-F238E27FC236}">
                <a16:creationId xmlns:a16="http://schemas.microsoft.com/office/drawing/2014/main" id="{8995172C-EEA8-C648-690A-3311975BE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769" y="1127030"/>
            <a:ext cx="6556579" cy="530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2A67AB-23B9-8600-E8CD-3FC66A4F84FB}"/>
              </a:ext>
            </a:extLst>
          </p:cNvPr>
          <p:cNvSpPr txBox="1"/>
          <p:nvPr/>
        </p:nvSpPr>
        <p:spPr>
          <a:xfrm>
            <a:off x="238769" y="1162637"/>
            <a:ext cx="8254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1. VLM / MLLM to use sensor perceptions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/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physical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understanding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/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planning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92268C-D8D8-9328-3D53-604BB8B0DF66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A4C9CD-E37B-779C-154B-7401B647F4C6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C2BDA7-2C90-AA85-3423-2E65711E5FB4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750923-368E-0774-8A9F-C6D093F8E31D}"/>
              </a:ext>
            </a:extLst>
          </p:cNvPr>
          <p:cNvSpPr txBox="1"/>
          <p:nvPr/>
        </p:nvSpPr>
        <p:spPr>
          <a:xfrm>
            <a:off x="238769" y="1576451"/>
            <a:ext cx="518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2. Imperfect communication considering time delays package losses, and corruption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446C11-6937-BCA2-42CD-D22D7AF15DC8}"/>
              </a:ext>
            </a:extLst>
          </p:cNvPr>
          <p:cNvSpPr txBox="1"/>
          <p:nvPr/>
        </p:nvSpPr>
        <p:spPr>
          <a:xfrm>
            <a:off x="238769" y="2267264"/>
            <a:ext cx="6105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3. Adversarial attack on collaboration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9E1F65-8C12-1A42-67F4-00143C1599FB}"/>
              </a:ext>
            </a:extLst>
          </p:cNvPr>
          <p:cNvSpPr txBox="1"/>
          <p:nvPr/>
        </p:nvSpPr>
        <p:spPr>
          <a:xfrm>
            <a:off x="238769" y="2681079"/>
            <a:ext cx="6105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4. Ad hoc teamwork</a:t>
            </a:r>
            <a:endParaRPr lang="en-US" dirty="0"/>
          </a:p>
        </p:txBody>
      </p:sp>
      <p:pic>
        <p:nvPicPr>
          <p:cNvPr id="4102" name="Picture 6" descr="System model of Vehicle-to-Vehicle communication for road safety ...">
            <a:extLst>
              <a:ext uri="{FF2B5EF4-FFF2-40B4-BE49-F238E27FC236}">
                <a16:creationId xmlns:a16="http://schemas.microsoft.com/office/drawing/2014/main" id="{7460BDFE-EFD7-0831-B6B1-66E102999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51" y="3095042"/>
            <a:ext cx="4915675" cy="333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1A516DA-8ED1-4362-4468-8D26BCA19E7E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Discussion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2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1EFEA0-6F0C-6B6E-A391-E1B90F6137EE}"/>
              </a:ext>
            </a:extLst>
          </p:cNvPr>
          <p:cNvSpPr/>
          <p:nvPr/>
        </p:nvSpPr>
        <p:spPr>
          <a:xfrm>
            <a:off x="-228600" y="-228601"/>
            <a:ext cx="12435006" cy="717008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B76F64-10D2-76D8-FB80-30AF8727FA0D}"/>
              </a:ext>
            </a:extLst>
          </p:cNvPr>
          <p:cNvSpPr txBox="1"/>
          <p:nvPr/>
        </p:nvSpPr>
        <p:spPr>
          <a:xfrm>
            <a:off x="4800600" y="3276600"/>
            <a:ext cx="24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Tesla vs Waymo video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AFE3A3-A5C9-4C96-C217-08B4D73E1D47}"/>
              </a:ext>
            </a:extLst>
          </p:cNvPr>
          <p:cNvSpPr txBox="1"/>
          <p:nvPr/>
        </p:nvSpPr>
        <p:spPr>
          <a:xfrm>
            <a:off x="-1" y="-5080"/>
            <a:ext cx="3457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chemeClr val="bg2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Tesla vs Waymo</a:t>
            </a:r>
            <a:endParaRPr lang="en-US">
              <a:solidFill>
                <a:schemeClr val="bg2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5" name="vXEiMbC0Y9z0atgV">
            <a:hlinkClick r:id="" action="ppaction://media"/>
            <a:extLst>
              <a:ext uri="{FF2B5EF4-FFF2-40B4-BE49-F238E27FC236}">
                <a16:creationId xmlns:a16="http://schemas.microsoft.com/office/drawing/2014/main" id="{1F569A26-5063-4C9E-BA85-3B1E772B44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4390" y="535455"/>
            <a:ext cx="12192000" cy="564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9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A12A06-CDC9-278B-32DA-B249311C9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977" y="1283586"/>
            <a:ext cx="3759200" cy="375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3B7CEC-9D3A-8BB9-2D0F-102D4CE69DD5}"/>
              </a:ext>
            </a:extLst>
          </p:cNvPr>
          <p:cNvSpPr txBox="1"/>
          <p:nvPr/>
        </p:nvSpPr>
        <p:spPr>
          <a:xfrm>
            <a:off x="2195144" y="5042786"/>
            <a:ext cx="2038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Open</a:t>
            </a:r>
            <a:r>
              <a:rPr lang="en-US" altLang="zh-CN" dirty="0"/>
              <a:t>-sourced!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971E7A-CEF2-7DC8-2EF2-6B9B89F4A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418" y="1219199"/>
            <a:ext cx="3905694" cy="39056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8BBAD-63B2-3293-E333-DFC2F49E3872}"/>
              </a:ext>
            </a:extLst>
          </p:cNvPr>
          <p:cNvSpPr txBox="1"/>
          <p:nvPr/>
        </p:nvSpPr>
        <p:spPr>
          <a:xfrm>
            <a:off x="7383832" y="5042786"/>
            <a:ext cx="2038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</a:t>
            </a:r>
            <a:r>
              <a:rPr lang="zh-CN" altLang="en-US" dirty="0"/>
              <a:t> </a:t>
            </a:r>
            <a:r>
              <a:rPr lang="en-US" altLang="zh-CN" dirty="0"/>
              <a:t>yap</a:t>
            </a:r>
            <a:r>
              <a:rPr lang="zh-CN" altLang="en-US" dirty="0"/>
              <a:t> </a:t>
            </a:r>
            <a:r>
              <a:rPr lang="en-US" altLang="zh-CN" dirty="0"/>
              <a:t>on</a:t>
            </a:r>
            <a:r>
              <a:rPr lang="zh-CN" altLang="en-US" dirty="0"/>
              <a:t> </a:t>
            </a:r>
            <a:r>
              <a:rPr lang="en-US" altLang="zh-CN" dirty="0"/>
              <a:t>twitter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0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C52DA2-3DA1-F414-D7C6-E89CB2460706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DE25C4-113A-EE2F-A9D2-7CA523D559AA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CA6CDD-277D-09D5-A229-6253E6154F64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40CBD1-C4D9-5965-4263-76DF98766B30}"/>
              </a:ext>
            </a:extLst>
          </p:cNvPr>
          <p:cNvSpPr txBox="1"/>
          <p:nvPr/>
        </p:nvSpPr>
        <p:spPr>
          <a:xfrm>
            <a:off x="266700" y="521085"/>
            <a:ext cx="11658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How to make embodied agents (cars) to speak and coordinate physically with natural language?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77BCD8-1995-F724-DC64-0C47BA362B8A}"/>
              </a:ext>
            </a:extLst>
          </p:cNvPr>
          <p:cNvSpPr txBox="1"/>
          <p:nvPr/>
        </p:nvSpPr>
        <p:spPr>
          <a:xfrm>
            <a:off x="266700" y="1610738"/>
            <a:ext cx="106788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altLang="zh-CN" sz="180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Different</a:t>
            </a:r>
            <a:r>
              <a:rPr lang="zh-CN" altLang="en-US" sz="180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180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from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board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games,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only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trajectories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make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sense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continuous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tasks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spatial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reasoning</a:t>
            </a:r>
            <a:endParaRPr lang="en-US" dirty="0">
              <a:solidFill>
                <a:schemeClr val="bg2">
                  <a:lumMod val="50000"/>
                </a:schemeClr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0909C8-C850-0A06-493E-6275B44A19B0}"/>
              </a:ext>
            </a:extLst>
          </p:cNvPr>
          <p:cNvSpPr txBox="1"/>
          <p:nvPr/>
        </p:nvSpPr>
        <p:spPr>
          <a:xfrm>
            <a:off x="266700" y="4460108"/>
            <a:ext cx="8194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👉🏻 Can we learn from a few </a:t>
            </a:r>
            <a:r>
              <a:rPr lang="en-US" sz="1800" b="1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self-play</a:t>
            </a:r>
            <a:r>
              <a:rPr lang="en-US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interactions</a:t>
            </a:r>
            <a:r>
              <a:rPr lang="zh-CN" altLang="en-US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among</a:t>
            </a:r>
            <a:r>
              <a:rPr lang="zh-CN" altLang="en-US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LLM</a:t>
            </a:r>
            <a:r>
              <a:rPr lang="zh-CN" altLang="en-US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Agents</a:t>
            </a:r>
            <a:r>
              <a:rPr lang="en-US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? 🤔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717397-5D43-E320-AD6D-F3936F44CF74}"/>
              </a:ext>
            </a:extLst>
          </p:cNvPr>
          <p:cNvSpPr txBox="1"/>
          <p:nvPr/>
        </p:nvSpPr>
        <p:spPr>
          <a:xfrm>
            <a:off x="266700" y="2028561"/>
            <a:ext cx="84081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1800" u="none" strike="noStrike" dirty="0">
                <a:solidFill>
                  <a:schemeClr val="bg2">
                    <a:lumMod val="50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Data featuring cooperative driving in natural language does not exist! 😭</a:t>
            </a:r>
            <a:endParaRPr lang="en-US" dirty="0">
              <a:solidFill>
                <a:schemeClr val="bg2">
                  <a:lumMod val="50000"/>
                </a:schemeClr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659119-A68C-001E-DDE0-F781D020C16C}"/>
              </a:ext>
            </a:extLst>
          </p:cNvPr>
          <p:cNvSpPr txBox="1"/>
          <p:nvPr/>
        </p:nvSpPr>
        <p:spPr>
          <a:xfrm>
            <a:off x="968991" y="2661313"/>
            <a:ext cx="8679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Language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structural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model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+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RL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self-play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finetuning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[Lewis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et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al.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2017]</a:t>
            </a:r>
            <a:endParaRPr lang="en-US" dirty="0">
              <a:solidFill>
                <a:schemeClr val="bg2">
                  <a:lumMod val="50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54356E-A2BA-2C31-4CC9-F2A9938D73A1}"/>
              </a:ext>
            </a:extLst>
          </p:cNvPr>
          <p:cNvSpPr txBox="1"/>
          <p:nvPr/>
        </p:nvSpPr>
        <p:spPr>
          <a:xfrm>
            <a:off x="968991" y="3096778"/>
            <a:ext cx="8679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Language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model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behavior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cloning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+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RL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value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filtering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[Meta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FAIR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et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al.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2022]</a:t>
            </a:r>
            <a:endParaRPr lang="en-US" dirty="0">
              <a:solidFill>
                <a:schemeClr val="bg2">
                  <a:lumMod val="50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864AA2-3206-9A2B-A2E3-CAACF4CE5761}"/>
              </a:ext>
            </a:extLst>
          </p:cNvPr>
          <p:cNvSpPr txBox="1"/>
          <p:nvPr/>
        </p:nvSpPr>
        <p:spPr>
          <a:xfrm>
            <a:off x="968991" y="3567291"/>
            <a:ext cx="8679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LLM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diverse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prompt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+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RL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selection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[Xu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et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al.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2023]</a:t>
            </a:r>
            <a:endParaRPr lang="en-US" dirty="0">
              <a:solidFill>
                <a:schemeClr val="bg2">
                  <a:lumMod val="50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9A79BF-B46F-09CE-9E24-52628B092C95}"/>
              </a:ext>
            </a:extLst>
          </p:cNvPr>
          <p:cNvSpPr txBox="1"/>
          <p:nvPr/>
        </p:nvSpPr>
        <p:spPr>
          <a:xfrm>
            <a:off x="266700" y="5889571"/>
            <a:ext cx="1149823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Lewis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Deal or no deal?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end-to-end learning for negotiation dialogues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2017.</a:t>
            </a:r>
            <a:br>
              <a:rPr 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[2]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FAIR.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Mastering the game of no-press diplomacy via human-regularized reinforcement learning and planning. 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Nature,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2022.</a:t>
            </a:r>
            <a:b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[3]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el.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Exploring large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 models for communication games: An empirical study on werewolf.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NeurIPS</a:t>
            </a: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2023.</a:t>
            </a:r>
            <a:endParaRPr lang="en-US" sz="1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57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4" grpId="0"/>
      <p:bldP spid="9" grpId="0"/>
      <p:bldP spid="11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6583F96-EBA6-2875-112C-66E8C69EA5A6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F25AEE-EB0D-F088-56B2-31A3A4DD7B05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262A3B-7FB8-5349-ED22-F559D44DD1C4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748DF0-DEAB-7FF4-E48B-0F93ABB36697}"/>
              </a:ext>
            </a:extLst>
          </p:cNvPr>
          <p:cNvSpPr txBox="1"/>
          <p:nvPr/>
        </p:nvSpPr>
        <p:spPr>
          <a:xfrm>
            <a:off x="255896" y="1343689"/>
            <a:ext cx="571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Partially Observable Stochastic Games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Partial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o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bservability</a:t>
            </a:r>
          </a:p>
          <a:p>
            <a:pPr marL="342900" indent="-342900">
              <a:buAutoNum type="arabicPeriod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Individual 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r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ewards that may not fully align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DFB3556-1A31-3CF3-15B0-7C188B467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96" y="2949902"/>
            <a:ext cx="3729942" cy="37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68FB314-B4B2-CCC2-BCF8-7C70F5164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96" y="3429000"/>
            <a:ext cx="7877815" cy="287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86D3B6-F941-E084-1AA1-34A53083D50A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Problem Formulation I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Copperplate Gothic Bold" panose="020E0705020206020404" pitchFamily="34" charset="77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267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6CB6A8E-F0EB-3627-F964-75484D27DADE}"/>
              </a:ext>
            </a:extLst>
          </p:cNvPr>
          <p:cNvSpPr/>
          <p:nvPr/>
        </p:nvSpPr>
        <p:spPr>
          <a:xfrm>
            <a:off x="228600" y="4752360"/>
            <a:ext cx="10590662" cy="1547598"/>
          </a:xfrm>
          <a:prstGeom prst="roundRect">
            <a:avLst/>
          </a:prstGeom>
          <a:solidFill>
            <a:srgbClr val="8EA1BD">
              <a:alpha val="5016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How to </a:t>
            </a: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generate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meaningful 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natural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language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messages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How to </a:t>
            </a: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comprehend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the received natural language messages and </a:t>
            </a: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incorporate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them into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high-level cooperative driving decisions?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7C0239-5794-5FAB-3974-B6AA73343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335184"/>
            <a:ext cx="1130643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1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Definition 1 (focal population)</a:t>
            </a:r>
            <a:r>
              <a:rPr kumimoji="0" lang="zh-CN" altLang="en-US" b="1" i="1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 set of controllable agents that optimize their joint rewards given any background agents.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Optimization Objectives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en-US" dirty="0">
                <a:solidFill>
                  <a:srgbClr val="595959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social welfare of </a:t>
            </a:r>
            <a:r>
              <a:rPr lang="en-US" altLang="en-US" dirty="0">
                <a:solidFill>
                  <a:srgbClr val="99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focal</a:t>
            </a:r>
            <a:r>
              <a:rPr lang="en-US" altLang="en-US" dirty="0">
                <a:solidFill>
                  <a:srgbClr val="595959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population agents.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                                 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F596A838-5472-DE77-060E-65D2F39AE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286" y="3004059"/>
            <a:ext cx="3736553" cy="42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985F69F-E3F6-A869-5002-D2BA5AE07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379" y="3065147"/>
            <a:ext cx="2195146" cy="38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FCED2C-A685-890C-4858-7ECEBF05DB1D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BFB1E3-07D4-DEA2-B89D-1E8A63A2D45B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9EC136-D20D-7355-19A8-AC06F7BE1985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9AF79C-2E34-2A78-4F80-F5507F05194A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Problem Formulation II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10A69A-C46C-9D15-2F8D-F96952D6E901}"/>
              </a:ext>
            </a:extLst>
          </p:cNvPr>
          <p:cNvSpPr txBox="1"/>
          <p:nvPr/>
        </p:nvSpPr>
        <p:spPr>
          <a:xfrm>
            <a:off x="228600" y="2859106"/>
            <a:ext cx="6107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Joint action space of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&lt;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messages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control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&gt;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835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EB7756E4-FBF2-0F9C-138E-C86FDF791A33}"/>
              </a:ext>
            </a:extLst>
          </p:cNvPr>
          <p:cNvSpPr/>
          <p:nvPr/>
        </p:nvSpPr>
        <p:spPr>
          <a:xfrm>
            <a:off x="3170420" y="1791325"/>
            <a:ext cx="7779895" cy="2780675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846463-89A3-2AB7-0C86-7F034C0E1ED4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53FBA2-C14E-4623-9FB2-335916423143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9DE508-71F2-926F-5C3E-5773C16D7062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4C77D7-3576-7E7E-5E74-6BDF686CEDC2}"/>
              </a:ext>
            </a:extLst>
          </p:cNvPr>
          <p:cNvSpPr txBox="1"/>
          <p:nvPr/>
        </p:nvSpPr>
        <p:spPr>
          <a:xfrm>
            <a:off x="12294172" y="-393572"/>
            <a:ext cx="242308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In-Context Knowledge</a:t>
            </a:r>
            <a:r>
              <a:rPr lang="zh-CN" altLang="en-US" dirty="0"/>
              <a:t> </a:t>
            </a:r>
            <a:r>
              <a:rPr lang="en-US" altLang="zh-CN" dirty="0"/>
              <a:t>-&gt;</a:t>
            </a:r>
            <a:r>
              <a:rPr lang="zh-CN" altLang="en-US" dirty="0"/>
              <a:t> </a:t>
            </a:r>
            <a:r>
              <a:rPr lang="en-US" altLang="zh-CN" dirty="0"/>
              <a:t>Autoregressive</a:t>
            </a:r>
            <a:r>
              <a:rPr lang="zh-CN" altLang="en-US" dirty="0"/>
              <a:t> </a:t>
            </a:r>
            <a:r>
              <a:rPr lang="en-US" altLang="zh-CN" dirty="0"/>
              <a:t>Model</a:t>
            </a:r>
            <a:endParaRPr lang="en-US" dirty="0"/>
          </a:p>
          <a:p>
            <a:r>
              <a:rPr lang="en-US" dirty="0"/>
              <a:t>Chain-of-Thought Reasoning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9836481-30E5-088D-A0FF-54A3AB324F99}"/>
              </a:ext>
            </a:extLst>
          </p:cNvPr>
          <p:cNvSpPr/>
          <p:nvPr/>
        </p:nvSpPr>
        <p:spPr>
          <a:xfrm>
            <a:off x="3627620" y="2106118"/>
            <a:ext cx="1573967" cy="502171"/>
          </a:xfrm>
          <a:prstGeom prst="round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Task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DB89CA9-5FCF-2F9A-DFAD-054B728C5AD6}"/>
              </a:ext>
            </a:extLst>
          </p:cNvPr>
          <p:cNvSpPr/>
          <p:nvPr/>
        </p:nvSpPr>
        <p:spPr>
          <a:xfrm>
            <a:off x="3627619" y="2850630"/>
            <a:ext cx="1573967" cy="502171"/>
          </a:xfrm>
          <a:prstGeom prst="round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Observation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1A8A0DE-115C-1C41-A954-66BAC4342ED5}"/>
              </a:ext>
            </a:extLst>
          </p:cNvPr>
          <p:cNvSpPr/>
          <p:nvPr/>
        </p:nvSpPr>
        <p:spPr>
          <a:xfrm>
            <a:off x="5893632" y="2751946"/>
            <a:ext cx="1980380" cy="677045"/>
          </a:xfrm>
          <a:prstGeom prst="roundRect">
            <a:avLst/>
          </a:prstGeom>
          <a:solidFill>
            <a:srgbClr val="8EA1BD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CEBCB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Chain-of-thought Reasoning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59399BE-9624-BBFF-687F-9783CC9B0DC9}"/>
              </a:ext>
            </a:extLst>
          </p:cNvPr>
          <p:cNvSpPr/>
          <p:nvPr/>
        </p:nvSpPr>
        <p:spPr>
          <a:xfrm>
            <a:off x="8566058" y="2839383"/>
            <a:ext cx="1980380" cy="502171"/>
          </a:xfrm>
          <a:prstGeom prst="roundRect">
            <a:avLst/>
          </a:prstGeom>
          <a:solidFill>
            <a:srgbClr val="C2C9B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Control Command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A3851F4-177F-F1CC-6E78-65FCD3EA3C1A}"/>
              </a:ext>
            </a:extLst>
          </p:cNvPr>
          <p:cNvSpPr/>
          <p:nvPr/>
        </p:nvSpPr>
        <p:spPr>
          <a:xfrm>
            <a:off x="8566058" y="3505202"/>
            <a:ext cx="1980380" cy="502171"/>
          </a:xfrm>
          <a:prstGeom prst="roundRect">
            <a:avLst/>
          </a:prstGeom>
          <a:solidFill>
            <a:srgbClr val="C2C9B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Message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DC55D59-DCC0-EB3C-FF8A-C1F75E0F4CAC}"/>
              </a:ext>
            </a:extLst>
          </p:cNvPr>
          <p:cNvSpPr/>
          <p:nvPr/>
        </p:nvSpPr>
        <p:spPr>
          <a:xfrm>
            <a:off x="3627619" y="3595142"/>
            <a:ext cx="1573967" cy="595636"/>
          </a:xfrm>
          <a:prstGeom prst="roundRect">
            <a:avLst/>
          </a:prstGeom>
          <a:solidFill>
            <a:srgbClr val="FCEBC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Received Messages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CD19659-86EF-B0E4-53A6-890634677247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5201587" y="2357204"/>
            <a:ext cx="644166" cy="600855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C071701-3AFE-C4A1-2262-DEF2FCF48E41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5201586" y="3101716"/>
            <a:ext cx="644167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524B07D-5A97-EFEE-3C30-2EB73043AA72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5201586" y="3200400"/>
            <a:ext cx="644167" cy="69256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E75F5DC-74CA-2B6F-8898-B3609D30E227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>
            <a:off x="7874012" y="3090469"/>
            <a:ext cx="692046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BB6ABAE-D085-DD04-A4B8-D173903CD196}"/>
              </a:ext>
            </a:extLst>
          </p:cNvPr>
          <p:cNvCxnSpPr>
            <a:cxnSpLocks/>
            <a:stCxn id="11" idx="3"/>
            <a:endCxn id="13" idx="1"/>
          </p:cNvCxnSpPr>
          <p:nvPr/>
        </p:nvCxnSpPr>
        <p:spPr>
          <a:xfrm>
            <a:off x="7874012" y="3090469"/>
            <a:ext cx="692046" cy="665819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Graphic 35" descr="Brain with solid fill">
            <a:extLst>
              <a:ext uri="{FF2B5EF4-FFF2-40B4-BE49-F238E27FC236}">
                <a16:creationId xmlns:a16="http://schemas.microsoft.com/office/drawing/2014/main" id="{08F382CD-285F-E56D-FB97-2634E1F354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26622" y="3423378"/>
            <a:ext cx="914400" cy="914400"/>
          </a:xfrm>
          <a:prstGeom prst="rect">
            <a:avLst/>
          </a:prstGeom>
        </p:spPr>
      </p:pic>
      <p:pic>
        <p:nvPicPr>
          <p:cNvPr id="38" name="Picture 3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44E7052E-7AB0-C7E1-7D3E-5621FDE5A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6294" y="1842277"/>
            <a:ext cx="832129" cy="832129"/>
          </a:xfrm>
          <a:prstGeom prst="rect">
            <a:avLst/>
          </a:prstGeom>
        </p:spPr>
      </p:pic>
      <p:pic>
        <p:nvPicPr>
          <p:cNvPr id="40" name="Graphic 39" descr="Car with solid fill">
            <a:extLst>
              <a:ext uri="{FF2B5EF4-FFF2-40B4-BE49-F238E27FC236}">
                <a16:creationId xmlns:a16="http://schemas.microsoft.com/office/drawing/2014/main" id="{D2D8D9B6-0EF9-DA95-3313-057740E67C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8862" y="4190778"/>
            <a:ext cx="2495550" cy="249555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B335E07-0717-759D-0E2E-879C868BFA67}"/>
              </a:ext>
            </a:extLst>
          </p:cNvPr>
          <p:cNvSpPr txBox="1"/>
          <p:nvPr/>
        </p:nvSpPr>
        <p:spPr>
          <a:xfrm>
            <a:off x="6026927" y="2044093"/>
            <a:ext cx="2066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LLM Agent Policy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50E2A9-9E1B-7F62-8BB0-B850D3B36F4A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Agent</a:t>
            </a:r>
            <a:r>
              <a:rPr lang="zh-CN" alt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Framework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71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>
            <a:extLst>
              <a:ext uri="{FF2B5EF4-FFF2-40B4-BE49-F238E27FC236}">
                <a16:creationId xmlns:a16="http://schemas.microsoft.com/office/drawing/2014/main" id="{DFABF3DE-756A-F5F9-ECD4-A9343CD8C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1066800"/>
            <a:ext cx="5808134" cy="345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877F0F2-EF26-7A27-767B-2D50DF625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5264" y="1066800"/>
            <a:ext cx="5808136" cy="345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19E623-6F2F-D95B-E4F7-6C362E09AB64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67EB16-EF67-F92E-E025-CC53E4D8E9D0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747628-D423-0E87-C1A9-3A75F9E5DB12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AE8483-2468-1CEC-742D-D3830C7D306E}"/>
              </a:ext>
            </a:extLst>
          </p:cNvPr>
          <p:cNvSpPr txBox="1"/>
          <p:nvPr/>
        </p:nvSpPr>
        <p:spPr>
          <a:xfrm>
            <a:off x="914400" y="4572000"/>
            <a:ext cx="16981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Focal Agents</a:t>
            </a:r>
            <a:endParaRPr lang="en-US" dirty="0">
              <a:solidFill>
                <a:schemeClr val="bg2">
                  <a:lumMod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198C11-9C49-A651-F33A-2E8A2808D3A9}"/>
              </a:ext>
            </a:extLst>
          </p:cNvPr>
          <p:cNvSpPr/>
          <p:nvPr/>
        </p:nvSpPr>
        <p:spPr>
          <a:xfrm>
            <a:off x="228600" y="4652704"/>
            <a:ext cx="685800" cy="2079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777A73-DA4D-6A0B-1AF1-F3936773EA86}"/>
              </a:ext>
            </a:extLst>
          </p:cNvPr>
          <p:cNvSpPr txBox="1"/>
          <p:nvPr/>
        </p:nvSpPr>
        <p:spPr>
          <a:xfrm>
            <a:off x="3729299" y="4572000"/>
            <a:ext cx="1960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Potential Colliders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0802C7-7EAC-31E4-9065-E1121CCBF971}"/>
              </a:ext>
            </a:extLst>
          </p:cNvPr>
          <p:cNvSpPr/>
          <p:nvPr/>
        </p:nvSpPr>
        <p:spPr>
          <a:xfrm>
            <a:off x="3043499" y="4652704"/>
            <a:ext cx="685800" cy="207924"/>
          </a:xfrm>
          <a:prstGeom prst="rect">
            <a:avLst/>
          </a:prstGeom>
          <a:solidFill>
            <a:srgbClr val="A640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7EEB0F-AEB6-9701-2ED5-FC8C2D269F1D}"/>
              </a:ext>
            </a:extLst>
          </p:cNvPr>
          <p:cNvSpPr txBox="1"/>
          <p:nvPr/>
        </p:nvSpPr>
        <p:spPr>
          <a:xfrm>
            <a:off x="6915454" y="4572000"/>
            <a:ext cx="23192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u="none" strike="noStrike" dirty="0">
                <a:solidFill>
                  <a:schemeClr val="bg2">
                    <a:lumMod val="25000"/>
                  </a:schemeClr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Background Agents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F6E07A-55E7-083C-0A32-7EA884D76843}"/>
              </a:ext>
            </a:extLst>
          </p:cNvPr>
          <p:cNvSpPr/>
          <p:nvPr/>
        </p:nvSpPr>
        <p:spPr>
          <a:xfrm>
            <a:off x="6229654" y="4652704"/>
            <a:ext cx="685800" cy="207924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71BA6E-2942-DDEE-A53E-1239AF1D0CCF}"/>
              </a:ext>
            </a:extLst>
          </p:cNvPr>
          <p:cNvSpPr txBox="1"/>
          <p:nvPr/>
        </p:nvSpPr>
        <p:spPr>
          <a:xfrm>
            <a:off x="214950" y="5145197"/>
            <a:ext cx="11250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/>
            <a:r>
              <a:rPr lang="en-US" sz="1800" b="1" u="none" strike="noStrike" dirty="0">
                <a:solidFill>
                  <a:srgbClr val="595959"/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</a:rPr>
              <a:t>Language-specified Individual tasks</a:t>
            </a:r>
            <a:r>
              <a:rPr lang="en-US" sz="1800" u="none" strike="noStrike" dirty="0">
                <a:solidFill>
                  <a:srgbClr val="595959"/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</a:rPr>
              <a:t> that may not fully aligned (need to cooperate on perception or negotiation)</a:t>
            </a:r>
          </a:p>
        </p:txBody>
      </p:sp>
      <p:sp>
        <p:nvSpPr>
          <p:cNvPr id="12" name="Up Arrow 11">
            <a:extLst>
              <a:ext uri="{FF2B5EF4-FFF2-40B4-BE49-F238E27FC236}">
                <a16:creationId xmlns:a16="http://schemas.microsoft.com/office/drawing/2014/main" id="{995422B6-AFE5-D3C8-B27F-FE78A88749D1}"/>
              </a:ext>
            </a:extLst>
          </p:cNvPr>
          <p:cNvSpPr/>
          <p:nvPr/>
        </p:nvSpPr>
        <p:spPr>
          <a:xfrm rot="19104517">
            <a:off x="1175032" y="3187963"/>
            <a:ext cx="82702" cy="186712"/>
          </a:xfrm>
          <a:prstGeom prst="upArrow">
            <a:avLst>
              <a:gd name="adj1" fmla="val 50000"/>
              <a:gd name="adj2" fmla="val 15507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78EF1E-0F60-22DC-2362-645F806A02E1}"/>
              </a:ext>
            </a:extLst>
          </p:cNvPr>
          <p:cNvSpPr txBox="1"/>
          <p:nvPr/>
        </p:nvSpPr>
        <p:spPr>
          <a:xfrm>
            <a:off x="228600" y="356265"/>
            <a:ext cx="761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Copperplate Gothic Bold" panose="020E0705020206020404" pitchFamily="34" charset="77"/>
                <a:ea typeface="Helvetica Neue" panose="02000503000000020004" pitchFamily="2" charset="0"/>
                <a:cs typeface="Broadway" panose="020F0502020204030204" pitchFamily="34" charset="0"/>
              </a:rPr>
              <a:t>TalkingVehiclesGym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Scenarios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D050F0-109E-E9EC-C797-432AFC819FA5}"/>
              </a:ext>
            </a:extLst>
          </p:cNvPr>
          <p:cNvSpPr txBox="1"/>
          <p:nvPr/>
        </p:nvSpPr>
        <p:spPr>
          <a:xfrm>
            <a:off x="214950" y="5901570"/>
            <a:ext cx="11250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/>
            <a:r>
              <a:rPr lang="en-US" sz="1800" b="1" u="none" strike="noStrike" dirty="0">
                <a:solidFill>
                  <a:srgbClr val="595959"/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</a:rPr>
              <a:t>Action space</a:t>
            </a:r>
            <a:r>
              <a:rPr lang="en-US" sz="1800" u="none" strike="noStrike" dirty="0">
                <a:solidFill>
                  <a:srgbClr val="595959"/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</a:rPr>
              <a:t>: natural language message generation and atomic controls </a:t>
            </a:r>
          </a:p>
          <a:p>
            <a:pPr rtl="0"/>
            <a:r>
              <a:rPr lang="en-US" sz="1800" u="none" strike="noStrike" dirty="0">
                <a:solidFill>
                  <a:srgbClr val="0C5394"/>
                </a:solidFill>
                <a:effectLst/>
                <a:latin typeface="Ubuntu Mono" panose="020B0509030602030204" pitchFamily="49" charset="0"/>
              </a:rPr>
              <a:t>go, slow done, speed up, stop, change to the left lane, change to the right lane</a:t>
            </a:r>
            <a:endParaRPr lang="en-US" dirty="0">
              <a:effectLst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165C05-F01C-6DDC-E986-77D102F5B4E2}"/>
              </a:ext>
            </a:extLst>
          </p:cNvPr>
          <p:cNvSpPr txBox="1"/>
          <p:nvPr/>
        </p:nvSpPr>
        <p:spPr>
          <a:xfrm>
            <a:off x="214950" y="5523384"/>
            <a:ext cx="116313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none" strike="noStrike" dirty="0">
                <a:solidFill>
                  <a:srgbClr val="595959"/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</a:rPr>
              <a:t>Text scenario description </a:t>
            </a:r>
            <a:r>
              <a:rPr lang="en-US" sz="1800" u="none" strike="noStrike" dirty="0">
                <a:solidFill>
                  <a:srgbClr val="595959"/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</a:rPr>
              <a:t>with </a:t>
            </a:r>
            <a:r>
              <a:rPr lang="en-US" sz="1800" b="1" u="none" strike="noStrike" dirty="0">
                <a:solidFill>
                  <a:srgbClr val="595959"/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</a:rPr>
              <a:t>partial observability </a:t>
            </a:r>
            <a:r>
              <a:rPr lang="en-US" sz="1800" u="none" strike="noStrike" dirty="0">
                <a:solidFill>
                  <a:srgbClr val="595959"/>
                </a:solidFill>
                <a:effectLst/>
                <a:latin typeface="Helvetica Neue Light" panose="02000403000000020004" pitchFamily="2" charset="0"/>
                <a:ea typeface="Helvetica Neue Light" panose="02000403000000020004" pitchFamily="2" charset="0"/>
              </a:rPr>
              <a:t>awareness to reduce the perception difficulty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44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70EF6B-F491-EA95-4A7E-8C3E1B71B436}"/>
              </a:ext>
            </a:extLst>
          </p:cNvPr>
          <p:cNvSpPr txBox="1"/>
          <p:nvPr/>
        </p:nvSpPr>
        <p:spPr>
          <a:xfrm>
            <a:off x="2434060" y="3051601"/>
            <a:ext cx="73238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spcAft>
                <a:spcPts val="1000"/>
              </a:spcAft>
            </a:pPr>
            <a:r>
              <a:rPr lang="en-US" sz="2400" u="none" strike="noStrike" dirty="0">
                <a:solidFill>
                  <a:srgbClr val="595959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Can LLM agents establish collaboration without prior interactions?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D6C09F-88D8-2896-6047-8F51399408ED}"/>
              </a:ext>
            </a:extLst>
          </p:cNvPr>
          <p:cNvSpPr/>
          <p:nvPr/>
        </p:nvSpPr>
        <p:spPr>
          <a:xfrm>
            <a:off x="0" y="0"/>
            <a:ext cx="4076700" cy="152400"/>
          </a:xfrm>
          <a:prstGeom prst="rect">
            <a:avLst/>
          </a:prstGeom>
          <a:solidFill>
            <a:srgbClr val="80907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D6D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AE56A5-74E0-C94F-2C3C-6F033EA1E928}"/>
              </a:ext>
            </a:extLst>
          </p:cNvPr>
          <p:cNvSpPr/>
          <p:nvPr/>
        </p:nvSpPr>
        <p:spPr>
          <a:xfrm>
            <a:off x="8129706" y="0"/>
            <a:ext cx="4076700" cy="152400"/>
          </a:xfrm>
          <a:prstGeom prst="rect">
            <a:avLst/>
          </a:prstGeom>
          <a:solidFill>
            <a:srgbClr val="CF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5BE43F-9AA1-EB94-BC09-B4A7D0442C45}"/>
              </a:ext>
            </a:extLst>
          </p:cNvPr>
          <p:cNvSpPr/>
          <p:nvPr/>
        </p:nvSpPr>
        <p:spPr>
          <a:xfrm>
            <a:off x="4067292" y="0"/>
            <a:ext cx="4069647" cy="152400"/>
          </a:xfrm>
          <a:prstGeom prst="rect">
            <a:avLst/>
          </a:prstGeom>
          <a:solidFill>
            <a:srgbClr val="FCEB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5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1506</Words>
  <Application>Microsoft Macintosh PowerPoint</Application>
  <PresentationFormat>Widescreen</PresentationFormat>
  <Paragraphs>196</Paragraphs>
  <Slides>33</Slides>
  <Notes>13</Notes>
  <HiddenSlides>0</HiddenSlides>
  <MMClips>4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Optimistic Text</vt:lpstr>
      <vt:lpstr>Aptos</vt:lpstr>
      <vt:lpstr>Aptos Display</vt:lpstr>
      <vt:lpstr>Arial</vt:lpstr>
      <vt:lpstr>Cambria Math</vt:lpstr>
      <vt:lpstr>Copperplate Gothic Bold</vt:lpstr>
      <vt:lpstr>Helvetica Neue</vt:lpstr>
      <vt:lpstr>Helvetica Neue Condensed Black</vt:lpstr>
      <vt:lpstr>Helvetica Neue Light</vt:lpstr>
      <vt:lpstr>Helvetica Neue Light</vt:lpstr>
      <vt:lpstr>Times New Roman</vt:lpstr>
      <vt:lpstr>Ubuntu Mono</vt:lpstr>
      <vt:lpstr>Office Theme</vt:lpstr>
      <vt:lpstr>CoopReflect: Towards Natural Language Communication for Cooperative Autonomous Driving via Multi-Agent Learning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Cui, Jiaxun</dc:creator>
  <cp:lastModifiedBy>Cui, Jiaxun</cp:lastModifiedBy>
  <cp:revision>2</cp:revision>
  <dcterms:created xsi:type="dcterms:W3CDTF">2026-05-28T22:14:38Z</dcterms:created>
  <dcterms:modified xsi:type="dcterms:W3CDTF">2026-05-29T10:59:27Z</dcterms:modified>
</cp:coreProperties>
</file>